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2" r:id="rId26"/>
    <p:sldId id="273" r:id="rId27"/>
    <p:sldId id="274" r:id="rId28"/>
    <p:sldId id="275" r:id="rId29"/>
    <p:sldId id="276" r:id="rId30"/>
    <p:sldId id="277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00CC"/>
                </a:solidFill>
              </a:rPr>
              <a:t>Методы биотехнологии в селекции растений</a:t>
            </a:r>
            <a:endParaRPr lang="ru-RU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850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ГЕНОМНАЯ СЕЛЕКЦИЯ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268760"/>
            <a:ext cx="9001000" cy="531114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</a:rPr>
              <a:t>Геномная селекция – метод современной селекции </a:t>
            </a:r>
            <a:r>
              <a:rPr lang="ru-RU" dirty="0" smtClean="0">
                <a:solidFill>
                  <a:srgbClr val="0000CC"/>
                </a:solidFill>
              </a:rPr>
              <a:t> растений </a:t>
            </a:r>
            <a:r>
              <a:rPr lang="ru-RU" dirty="0">
                <a:solidFill>
                  <a:srgbClr val="0000CC"/>
                </a:solidFill>
              </a:rPr>
              <a:t>и животных, позволяющий при </a:t>
            </a:r>
            <a:r>
              <a:rPr lang="ru-RU" dirty="0" smtClean="0">
                <a:solidFill>
                  <a:srgbClr val="0000CC"/>
                </a:solidFill>
              </a:rPr>
              <a:t>использовании </a:t>
            </a:r>
            <a:r>
              <a:rPr lang="ru-RU" dirty="0">
                <a:solidFill>
                  <a:srgbClr val="0000CC"/>
                </a:solidFill>
              </a:rPr>
              <a:t>равномерно распределенных по </a:t>
            </a:r>
            <a:r>
              <a:rPr lang="ru-RU" dirty="0" smtClean="0">
                <a:solidFill>
                  <a:srgbClr val="0000CC"/>
                </a:solidFill>
              </a:rPr>
              <a:t>геному </a:t>
            </a:r>
            <a:r>
              <a:rPr lang="ru-RU" dirty="0">
                <a:solidFill>
                  <a:srgbClr val="0000CC"/>
                </a:solidFill>
              </a:rPr>
              <a:t>ДНК-маркеров проводить отбор по </a:t>
            </a:r>
            <a:r>
              <a:rPr lang="ru-RU" dirty="0" smtClean="0">
                <a:solidFill>
                  <a:srgbClr val="0000CC"/>
                </a:solidFill>
              </a:rPr>
              <a:t>генотипу </a:t>
            </a:r>
            <a:r>
              <a:rPr lang="ru-RU" dirty="0">
                <a:solidFill>
                  <a:srgbClr val="0000CC"/>
                </a:solidFill>
              </a:rPr>
              <a:t>в отсутствие данных о генах, </a:t>
            </a:r>
            <a:r>
              <a:rPr lang="ru-RU" dirty="0" smtClean="0">
                <a:solidFill>
                  <a:srgbClr val="0000CC"/>
                </a:solidFill>
              </a:rPr>
              <a:t>влияющих </a:t>
            </a:r>
            <a:r>
              <a:rPr lang="ru-RU" dirty="0">
                <a:solidFill>
                  <a:srgbClr val="0000CC"/>
                </a:solidFill>
              </a:rPr>
              <a:t>на признак.  Такой подход </a:t>
            </a:r>
            <a:r>
              <a:rPr lang="ru-RU" dirty="0" smtClean="0">
                <a:solidFill>
                  <a:srgbClr val="0000CC"/>
                </a:solidFill>
              </a:rPr>
              <a:t>стал возможным </a:t>
            </a:r>
            <a:r>
              <a:rPr lang="ru-RU" dirty="0">
                <a:solidFill>
                  <a:srgbClr val="0000CC"/>
                </a:solidFill>
              </a:rPr>
              <a:t>благодаря  внедрению </a:t>
            </a:r>
            <a:r>
              <a:rPr lang="ru-RU" dirty="0" smtClean="0">
                <a:solidFill>
                  <a:srgbClr val="0000CC"/>
                </a:solidFill>
              </a:rPr>
              <a:t>методов высокопроизводительного </a:t>
            </a:r>
            <a:r>
              <a:rPr lang="ru-RU" dirty="0" err="1">
                <a:solidFill>
                  <a:srgbClr val="0000CC"/>
                </a:solidFill>
              </a:rPr>
              <a:t>генотипирования</a:t>
            </a:r>
            <a:r>
              <a:rPr lang="ru-RU" dirty="0">
                <a:solidFill>
                  <a:srgbClr val="0000CC"/>
                </a:solidFill>
              </a:rPr>
              <a:t> </a:t>
            </a:r>
            <a:r>
              <a:rPr lang="ru-RU" dirty="0" smtClean="0">
                <a:solidFill>
                  <a:srgbClr val="0000CC"/>
                </a:solidFill>
              </a:rPr>
              <a:t>сельскохозяйственных </a:t>
            </a:r>
            <a:r>
              <a:rPr lang="ru-RU" dirty="0">
                <a:solidFill>
                  <a:srgbClr val="0000CC"/>
                </a:solidFill>
              </a:rPr>
              <a:t>объектов  и  </a:t>
            </a:r>
            <a:r>
              <a:rPr lang="ru-RU" dirty="0" smtClean="0">
                <a:solidFill>
                  <a:srgbClr val="0000CC"/>
                </a:solidFill>
              </a:rPr>
              <a:t>обнаружения большого  </a:t>
            </a:r>
            <a:r>
              <a:rPr lang="ru-RU" dirty="0">
                <a:solidFill>
                  <a:srgbClr val="0000CC"/>
                </a:solidFill>
              </a:rPr>
              <a:t>количества  </a:t>
            </a:r>
            <a:r>
              <a:rPr lang="ru-RU" dirty="0" err="1">
                <a:solidFill>
                  <a:srgbClr val="0000CC"/>
                </a:solidFill>
              </a:rPr>
              <a:t>однонуклеотидных</a:t>
            </a:r>
            <a:r>
              <a:rPr lang="ru-RU" dirty="0">
                <a:solidFill>
                  <a:srgbClr val="0000CC"/>
                </a:solidFill>
              </a:rPr>
              <a:t> </a:t>
            </a:r>
            <a:r>
              <a:rPr lang="ru-RU" dirty="0" smtClean="0">
                <a:solidFill>
                  <a:srgbClr val="0000CC"/>
                </a:solidFill>
              </a:rPr>
              <a:t>полиморфизмов  </a:t>
            </a:r>
            <a:r>
              <a:rPr lang="ru-RU" dirty="0">
                <a:solidFill>
                  <a:srgbClr val="0000CC"/>
                </a:solidFill>
              </a:rPr>
              <a:t>(</a:t>
            </a:r>
            <a:r>
              <a:rPr lang="ru-RU" dirty="0" err="1">
                <a:solidFill>
                  <a:srgbClr val="0000CC"/>
                </a:solidFill>
              </a:rPr>
              <a:t>single-nucleotide</a:t>
            </a:r>
            <a:r>
              <a:rPr lang="ru-RU" dirty="0">
                <a:solidFill>
                  <a:srgbClr val="0000CC"/>
                </a:solidFill>
              </a:rPr>
              <a:t> </a:t>
            </a:r>
            <a:r>
              <a:rPr lang="ru-RU" dirty="0" err="1">
                <a:solidFill>
                  <a:srgbClr val="0000CC"/>
                </a:solidFill>
              </a:rPr>
              <a:t>polymorphism</a:t>
            </a:r>
            <a:r>
              <a:rPr lang="ru-RU" dirty="0" smtClean="0">
                <a:solidFill>
                  <a:srgbClr val="0000CC"/>
                </a:solidFill>
              </a:rPr>
              <a:t>, SNP).</a:t>
            </a:r>
          </a:p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</a:rPr>
              <a:t>Эта методика внедрена в селекционные программы во многих странах </a:t>
            </a:r>
            <a:r>
              <a:rPr lang="ru-RU" dirty="0" smtClean="0">
                <a:solidFill>
                  <a:srgbClr val="0000CC"/>
                </a:solidFill>
              </a:rPr>
              <a:t>мира. </a:t>
            </a:r>
            <a:r>
              <a:rPr lang="ru-RU" dirty="0">
                <a:solidFill>
                  <a:srgbClr val="0000CC"/>
                </a:solidFill>
              </a:rPr>
              <a:t>Использование ее в отечественных селекционных программах </a:t>
            </a:r>
            <a:r>
              <a:rPr lang="ru-RU" dirty="0" smtClean="0">
                <a:solidFill>
                  <a:srgbClr val="0000CC"/>
                </a:solidFill>
              </a:rPr>
              <a:t>позволит </a:t>
            </a:r>
            <a:r>
              <a:rPr lang="ru-RU" dirty="0">
                <a:solidFill>
                  <a:srgbClr val="0000CC"/>
                </a:solidFill>
              </a:rPr>
              <a:t>достичь высоких результатов в кратчайшие </a:t>
            </a:r>
            <a:r>
              <a:rPr lang="ru-RU" dirty="0" smtClean="0">
                <a:solidFill>
                  <a:srgbClr val="0000CC"/>
                </a:solidFill>
              </a:rPr>
              <a:t>сроки, </a:t>
            </a:r>
            <a:r>
              <a:rPr lang="ru-RU" dirty="0">
                <a:solidFill>
                  <a:srgbClr val="0000CC"/>
                </a:solidFill>
              </a:rPr>
              <a:t>что </a:t>
            </a:r>
            <a:r>
              <a:rPr lang="ru-RU" dirty="0" smtClean="0">
                <a:solidFill>
                  <a:srgbClr val="0000CC"/>
                </a:solidFill>
              </a:rPr>
              <a:t>особенно </a:t>
            </a:r>
            <a:r>
              <a:rPr lang="ru-RU" dirty="0">
                <a:solidFill>
                  <a:srgbClr val="0000CC"/>
                </a:solidFill>
              </a:rPr>
              <a:t>важно в условиях современной внешнеполитической обстановки </a:t>
            </a:r>
            <a:r>
              <a:rPr lang="ru-RU" dirty="0" smtClean="0">
                <a:solidFill>
                  <a:srgbClr val="0000CC"/>
                </a:solidFill>
              </a:rPr>
              <a:t>для </a:t>
            </a:r>
            <a:r>
              <a:rPr lang="ru-RU" dirty="0">
                <a:solidFill>
                  <a:srgbClr val="0000CC"/>
                </a:solidFill>
              </a:rPr>
              <a:t>обеспечения продовольственной безопасности нашей страны.</a:t>
            </a:r>
          </a:p>
        </p:txBody>
      </p:sp>
    </p:spTree>
    <p:extLst>
      <p:ext uri="{BB962C8B-B14F-4D97-AF65-F5344CB8AC3E}">
        <p14:creationId xmlns:p14="http://schemas.microsoft.com/office/powerpoint/2010/main" val="1053300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3168352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</a:rPr>
              <a:t>Процесс геномной селекции включает три этапа: анализ  «тренировочной</a:t>
            </a:r>
            <a:r>
              <a:rPr lang="ru-RU" dirty="0" smtClean="0">
                <a:solidFill>
                  <a:srgbClr val="0000CC"/>
                </a:solidFill>
              </a:rPr>
              <a:t>» популяции  </a:t>
            </a:r>
            <a:r>
              <a:rPr lang="ru-RU" dirty="0">
                <a:solidFill>
                  <a:srgbClr val="0000CC"/>
                </a:solidFill>
              </a:rPr>
              <a:t>с использованием  методов </a:t>
            </a:r>
            <a:r>
              <a:rPr lang="ru-RU" dirty="0" err="1">
                <a:solidFill>
                  <a:srgbClr val="0000CC"/>
                </a:solidFill>
              </a:rPr>
              <a:t>фенотипирования</a:t>
            </a:r>
            <a:r>
              <a:rPr lang="ru-RU" dirty="0">
                <a:solidFill>
                  <a:srgbClr val="0000CC"/>
                </a:solidFill>
              </a:rPr>
              <a:t> и </a:t>
            </a:r>
            <a:r>
              <a:rPr lang="ru-RU" dirty="0" err="1">
                <a:solidFill>
                  <a:srgbClr val="0000CC"/>
                </a:solidFill>
              </a:rPr>
              <a:t>генотипирования</a:t>
            </a:r>
            <a:r>
              <a:rPr lang="ru-RU" dirty="0">
                <a:solidFill>
                  <a:srgbClr val="0000CC"/>
                </a:solidFill>
              </a:rPr>
              <a:t>, </a:t>
            </a:r>
            <a:r>
              <a:rPr lang="ru-RU" dirty="0" smtClean="0">
                <a:solidFill>
                  <a:srgbClr val="0000CC"/>
                </a:solidFill>
              </a:rPr>
              <a:t>выявление </a:t>
            </a:r>
            <a:r>
              <a:rPr lang="ru-RU" dirty="0">
                <a:solidFill>
                  <a:srgbClr val="0000CC"/>
                </a:solidFill>
              </a:rPr>
              <a:t>корреляций между фенотипом и генотипом, дальнейший отбор по </a:t>
            </a:r>
            <a:r>
              <a:rPr lang="ru-RU" dirty="0" smtClean="0">
                <a:solidFill>
                  <a:srgbClr val="0000CC"/>
                </a:solidFill>
              </a:rPr>
              <a:t>генотипу </a:t>
            </a:r>
            <a:r>
              <a:rPr lang="ru-RU" dirty="0">
                <a:solidFill>
                  <a:srgbClr val="0000CC"/>
                </a:solidFill>
              </a:rPr>
              <a:t>из селекционного материала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71600" y="3573016"/>
            <a:ext cx="6693878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6309320"/>
            <a:ext cx="9144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 smtClean="0">
                <a:solidFill>
                  <a:srgbClr val="0000CC"/>
                </a:solidFill>
              </a:rPr>
              <a:t>Генотипирование</a:t>
            </a:r>
            <a:r>
              <a:rPr lang="ru-RU" sz="1400" dirty="0" smtClean="0">
                <a:solidFill>
                  <a:srgbClr val="0000CC"/>
                </a:solidFill>
              </a:rPr>
              <a:t> – определение всех аллелей всех локусов данной хромосомы (определение генотипа)</a:t>
            </a:r>
          </a:p>
          <a:p>
            <a:r>
              <a:rPr lang="ru-RU" sz="1400" dirty="0" err="1" smtClean="0">
                <a:solidFill>
                  <a:srgbClr val="0000CC"/>
                </a:solidFill>
              </a:rPr>
              <a:t>Фенотипирование</a:t>
            </a:r>
            <a:r>
              <a:rPr lang="ru-RU" sz="1400" dirty="0" smtClean="0">
                <a:solidFill>
                  <a:srgbClr val="0000CC"/>
                </a:solidFill>
              </a:rPr>
              <a:t> – определение фенотипа растений (например, методом ПЦР, сканирование)</a:t>
            </a: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568874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rgbClr val="C00000"/>
                </a:solidFill>
              </a:rPr>
              <a:t>ЭФФЕКТЫ ГЕНОМНОЙ </a:t>
            </a:r>
            <a:r>
              <a:rPr lang="ru-RU" dirty="0" smtClean="0">
                <a:solidFill>
                  <a:srgbClr val="C00000"/>
                </a:solidFill>
              </a:rPr>
              <a:t>СЕЛЕКЦИИ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00CC"/>
                </a:solidFill>
              </a:rPr>
              <a:t>	Десятилетия  </a:t>
            </a:r>
            <a:r>
              <a:rPr lang="ru-RU" dirty="0">
                <a:solidFill>
                  <a:srgbClr val="0000CC"/>
                </a:solidFill>
              </a:rPr>
              <a:t>исследований показали, </a:t>
            </a:r>
            <a:r>
              <a:rPr lang="ru-RU" dirty="0" smtClean="0">
                <a:solidFill>
                  <a:srgbClr val="0000CC"/>
                </a:solidFill>
              </a:rPr>
              <a:t>что одновременное </a:t>
            </a:r>
            <a:r>
              <a:rPr lang="ru-RU" dirty="0">
                <a:solidFill>
                  <a:srgbClr val="0000CC"/>
                </a:solidFill>
              </a:rPr>
              <a:t>улучшение </a:t>
            </a:r>
            <a:r>
              <a:rPr lang="ru-RU" dirty="0" smtClean="0">
                <a:solidFill>
                  <a:srgbClr val="0000CC"/>
                </a:solidFill>
              </a:rPr>
              <a:t>полезных </a:t>
            </a:r>
            <a:r>
              <a:rPr lang="ru-RU" dirty="0">
                <a:solidFill>
                  <a:srgbClr val="0000CC"/>
                </a:solidFill>
              </a:rPr>
              <a:t>признаков  сельскохозяйственных организмов  таких как </a:t>
            </a:r>
            <a:r>
              <a:rPr lang="ru-RU" dirty="0" smtClean="0">
                <a:solidFill>
                  <a:srgbClr val="0000CC"/>
                </a:solidFill>
              </a:rPr>
              <a:t>урожайность</a:t>
            </a:r>
            <a:r>
              <a:rPr lang="ru-RU" dirty="0">
                <a:solidFill>
                  <a:srgbClr val="0000CC"/>
                </a:solidFill>
              </a:rPr>
              <a:t>,  продуктивность,  качество</a:t>
            </a:r>
            <a:r>
              <a:rPr lang="ru-RU" dirty="0" smtClean="0">
                <a:solidFill>
                  <a:srgbClr val="0000CC"/>
                </a:solidFill>
              </a:rPr>
              <a:t>, стрессоустойчивость</a:t>
            </a:r>
            <a:r>
              <a:rPr lang="ru-RU" dirty="0">
                <a:solidFill>
                  <a:srgbClr val="0000CC"/>
                </a:solidFill>
              </a:rPr>
              <a:t>,  устойчивость </a:t>
            </a:r>
            <a:r>
              <a:rPr lang="ru-RU" dirty="0" smtClean="0">
                <a:solidFill>
                  <a:srgbClr val="0000CC"/>
                </a:solidFill>
              </a:rPr>
              <a:t>к </a:t>
            </a:r>
            <a:r>
              <a:rPr lang="ru-RU" dirty="0">
                <a:solidFill>
                  <a:srgbClr val="0000CC"/>
                </a:solidFill>
              </a:rPr>
              <a:t>болезням и вредителям  -  это чрезвычайно сложная задача.  С помощью </a:t>
            </a:r>
            <a:r>
              <a:rPr lang="ru-RU" dirty="0" smtClean="0">
                <a:solidFill>
                  <a:srgbClr val="0000CC"/>
                </a:solidFill>
              </a:rPr>
              <a:t>геномной </a:t>
            </a:r>
            <a:r>
              <a:rPr lang="ru-RU" dirty="0">
                <a:solidFill>
                  <a:srgbClr val="0000CC"/>
                </a:solidFill>
              </a:rPr>
              <a:t>селекции  эта задача становится выполнимой, и в результате </a:t>
            </a:r>
            <a:r>
              <a:rPr lang="ru-RU" dirty="0" smtClean="0">
                <a:solidFill>
                  <a:srgbClr val="0000CC"/>
                </a:solidFill>
              </a:rPr>
              <a:t>улучшения </a:t>
            </a:r>
            <a:r>
              <a:rPr lang="ru-RU" dirty="0">
                <a:solidFill>
                  <a:srgbClr val="0000CC"/>
                </a:solidFill>
              </a:rPr>
              <a:t>совокупности характеристик </a:t>
            </a:r>
            <a:r>
              <a:rPr lang="ru-RU" dirty="0" smtClean="0">
                <a:solidFill>
                  <a:srgbClr val="0000CC"/>
                </a:solidFill>
              </a:rPr>
              <a:t>повышается </a:t>
            </a:r>
            <a:r>
              <a:rPr lang="ru-RU" dirty="0">
                <a:solidFill>
                  <a:srgbClr val="0000CC"/>
                </a:solidFill>
              </a:rPr>
              <a:t>качество и снижается </a:t>
            </a:r>
            <a:r>
              <a:rPr lang="ru-RU" dirty="0" smtClean="0">
                <a:solidFill>
                  <a:srgbClr val="0000CC"/>
                </a:solidFill>
              </a:rPr>
              <a:t>стоимость </a:t>
            </a:r>
            <a:r>
              <a:rPr lang="ru-RU" dirty="0">
                <a:solidFill>
                  <a:srgbClr val="0000CC"/>
                </a:solidFill>
              </a:rPr>
              <a:t>производимой </a:t>
            </a:r>
            <a:r>
              <a:rPr lang="ru-RU" dirty="0" smtClean="0">
                <a:solidFill>
                  <a:srgbClr val="0000CC"/>
                </a:solidFill>
              </a:rPr>
              <a:t>продукции.</a:t>
            </a:r>
            <a:endParaRPr lang="ru-RU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0382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Экономическая </a:t>
            </a:r>
            <a:r>
              <a:rPr lang="ru-RU" dirty="0" smtClean="0">
                <a:solidFill>
                  <a:srgbClr val="C00000"/>
                </a:solidFill>
              </a:rPr>
              <a:t>эффективность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08721"/>
            <a:ext cx="8640960" cy="3312367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rgbClr val="0000CC"/>
                </a:solidFill>
              </a:rPr>
              <a:t>Традиционная  </a:t>
            </a:r>
            <a:r>
              <a:rPr lang="ru-RU" dirty="0">
                <a:solidFill>
                  <a:srgbClr val="0000CC"/>
                </a:solidFill>
              </a:rPr>
              <a:t>селекция новых сортов овощных культур  занимает </a:t>
            </a:r>
            <a:r>
              <a:rPr lang="ru-RU" dirty="0" smtClean="0">
                <a:solidFill>
                  <a:srgbClr val="0000CC"/>
                </a:solidFill>
              </a:rPr>
              <a:t>10 - 12 </a:t>
            </a:r>
            <a:r>
              <a:rPr lang="ru-RU" dirty="0">
                <a:solidFill>
                  <a:srgbClr val="0000CC"/>
                </a:solidFill>
              </a:rPr>
              <a:t>лет.  С помощью геномной селекции этот срок можно сократить до </a:t>
            </a:r>
            <a:r>
              <a:rPr lang="ru-RU" dirty="0" smtClean="0">
                <a:solidFill>
                  <a:srgbClr val="0000CC"/>
                </a:solidFill>
              </a:rPr>
              <a:t>3–4 лет.</a:t>
            </a:r>
            <a:endParaRPr lang="ru-RU" dirty="0">
              <a:solidFill>
                <a:srgbClr val="0000CC"/>
              </a:solidFill>
            </a:endParaRPr>
          </a:p>
          <a:p>
            <a:r>
              <a:rPr lang="ru-RU" dirty="0">
                <a:solidFill>
                  <a:srgbClr val="0000CC"/>
                </a:solidFill>
              </a:rPr>
              <a:t>Геномная селекция позволяет сэкономить до </a:t>
            </a:r>
            <a:r>
              <a:rPr lang="ru-RU" dirty="0" smtClean="0">
                <a:solidFill>
                  <a:srgbClr val="0000CC"/>
                </a:solidFill>
              </a:rPr>
              <a:t>90 </a:t>
            </a:r>
            <a:r>
              <a:rPr lang="ru-RU" dirty="0">
                <a:solidFill>
                  <a:srgbClr val="0000CC"/>
                </a:solidFill>
              </a:rPr>
              <a:t>% средств, </a:t>
            </a:r>
            <a:r>
              <a:rPr lang="ru-RU" dirty="0" smtClean="0">
                <a:solidFill>
                  <a:srgbClr val="0000CC"/>
                </a:solidFill>
              </a:rPr>
              <a:t>затрачиваемых </a:t>
            </a:r>
            <a:r>
              <a:rPr lang="ru-RU" dirty="0">
                <a:solidFill>
                  <a:srgbClr val="0000CC"/>
                </a:solidFill>
              </a:rPr>
              <a:t>на оценку </a:t>
            </a:r>
            <a:r>
              <a:rPr lang="ru-RU" dirty="0" smtClean="0">
                <a:solidFill>
                  <a:srgbClr val="0000CC"/>
                </a:solidFill>
              </a:rPr>
              <a:t>исходного материала.</a:t>
            </a:r>
            <a:endParaRPr lang="ru-RU" dirty="0">
              <a:solidFill>
                <a:srgbClr val="0000CC"/>
              </a:solidFill>
            </a:endParaRPr>
          </a:p>
          <a:p>
            <a:r>
              <a:rPr lang="ru-RU" dirty="0" smtClean="0">
                <a:solidFill>
                  <a:srgbClr val="0000CC"/>
                </a:solidFill>
              </a:rPr>
              <a:t>При </a:t>
            </a:r>
            <a:r>
              <a:rPr lang="ru-RU" dirty="0">
                <a:solidFill>
                  <a:srgbClr val="0000CC"/>
                </a:solidFill>
              </a:rPr>
              <a:t>постоянном совершенствовании геномных технологий продолжит </a:t>
            </a:r>
            <a:r>
              <a:rPr lang="ru-RU" dirty="0" smtClean="0">
                <a:solidFill>
                  <a:srgbClr val="0000CC"/>
                </a:solidFill>
              </a:rPr>
              <a:t>снижаться </a:t>
            </a:r>
            <a:r>
              <a:rPr lang="ru-RU" dirty="0">
                <a:solidFill>
                  <a:srgbClr val="0000CC"/>
                </a:solidFill>
              </a:rPr>
              <a:t>относительная стоимость </a:t>
            </a:r>
            <a:r>
              <a:rPr lang="ru-RU" dirty="0" err="1">
                <a:solidFill>
                  <a:srgbClr val="0000CC"/>
                </a:solidFill>
              </a:rPr>
              <a:t>генотипирования</a:t>
            </a:r>
            <a:r>
              <a:rPr lang="ru-RU" dirty="0">
                <a:solidFill>
                  <a:srgbClr val="0000CC"/>
                </a:solidFill>
              </a:rPr>
              <a:t>, что  </a:t>
            </a:r>
            <a:r>
              <a:rPr lang="ru-RU" dirty="0" smtClean="0">
                <a:solidFill>
                  <a:srgbClr val="0000CC"/>
                </a:solidFill>
              </a:rPr>
              <a:t>откроет возможности </a:t>
            </a:r>
            <a:r>
              <a:rPr lang="ru-RU" dirty="0">
                <a:solidFill>
                  <a:srgbClr val="0000CC"/>
                </a:solidFill>
              </a:rPr>
              <a:t>для широкого применения геномной </a:t>
            </a:r>
            <a:r>
              <a:rPr lang="ru-RU" dirty="0" smtClean="0">
                <a:solidFill>
                  <a:srgbClr val="0000CC"/>
                </a:solidFill>
              </a:rPr>
              <a:t>селекции в растениеводстве и животноводстве.</a:t>
            </a:r>
            <a:endParaRPr lang="ru-RU" dirty="0">
              <a:solidFill>
                <a:srgbClr val="0000CC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16" y="4077072"/>
            <a:ext cx="912118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rgbClr val="C00000"/>
                </a:solidFill>
              </a:rPr>
              <a:t>Основные преимущества геномной </a:t>
            </a:r>
            <a:r>
              <a:rPr lang="ru-RU" sz="3200" dirty="0" smtClean="0">
                <a:solidFill>
                  <a:srgbClr val="C00000"/>
                </a:solidFill>
              </a:rPr>
              <a:t>селекции</a:t>
            </a:r>
            <a:endParaRPr lang="ru-RU" sz="2400" dirty="0" smtClean="0">
              <a:solidFill>
                <a:srgbClr val="C00000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>
                <a:solidFill>
                  <a:srgbClr val="0000CC"/>
                </a:solidFill>
              </a:rPr>
              <a:t>В</a:t>
            </a:r>
            <a:r>
              <a:rPr lang="ru-RU" sz="2400" dirty="0" smtClean="0">
                <a:solidFill>
                  <a:srgbClr val="0000CC"/>
                </a:solidFill>
              </a:rPr>
              <a:t>ысокая </a:t>
            </a:r>
            <a:r>
              <a:rPr lang="ru-RU" sz="2400" dirty="0">
                <a:solidFill>
                  <a:srgbClr val="0000CC"/>
                </a:solidFill>
              </a:rPr>
              <a:t>скорость селекции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>
                <a:solidFill>
                  <a:srgbClr val="0000CC"/>
                </a:solidFill>
              </a:rPr>
              <a:t>Высокая точность исследований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>
                <a:solidFill>
                  <a:srgbClr val="0000CC"/>
                </a:solidFill>
              </a:rPr>
              <a:t>Новые характеристики учета и оценки хозяйственно-ценных признаков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>
                <a:solidFill>
                  <a:srgbClr val="0000CC"/>
                </a:solidFill>
              </a:rPr>
              <a:t>Улучшение генофонда сельскохозяйственных растений и животных</a:t>
            </a:r>
          </a:p>
        </p:txBody>
      </p:sp>
    </p:spTree>
    <p:extLst>
      <p:ext uri="{BB962C8B-B14F-4D97-AF65-F5344CB8AC3E}">
        <p14:creationId xmlns:p14="http://schemas.microsoft.com/office/powerpoint/2010/main" val="29327683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760" y="-13394"/>
            <a:ext cx="8784976" cy="778098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Слабые стороны геномной </a:t>
            </a:r>
            <a:r>
              <a:rPr lang="ru-RU" sz="3600" b="1" dirty="0" smtClean="0">
                <a:solidFill>
                  <a:srgbClr val="C00000"/>
                </a:solidFill>
              </a:rPr>
              <a:t>селекции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000" y="620688"/>
            <a:ext cx="9001000" cy="324036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00CC"/>
                </a:solidFill>
              </a:rPr>
              <a:t>Главная </a:t>
            </a:r>
            <a:r>
              <a:rPr lang="ru-RU" dirty="0">
                <a:solidFill>
                  <a:srgbClr val="0000CC"/>
                </a:solidFill>
              </a:rPr>
              <a:t>трудность для проведения  геномной  селекции заключается в том, </a:t>
            </a:r>
            <a:r>
              <a:rPr lang="ru-RU" dirty="0" smtClean="0">
                <a:solidFill>
                  <a:srgbClr val="0000CC"/>
                </a:solidFill>
              </a:rPr>
              <a:t>что </a:t>
            </a:r>
            <a:r>
              <a:rPr lang="ru-RU" dirty="0">
                <a:solidFill>
                  <a:srgbClr val="0000CC"/>
                </a:solidFill>
              </a:rPr>
              <a:t>требуется </a:t>
            </a:r>
            <a:r>
              <a:rPr lang="ru-RU" dirty="0" err="1">
                <a:solidFill>
                  <a:srgbClr val="0000CC"/>
                </a:solidFill>
              </a:rPr>
              <a:t>генотипирование</a:t>
            </a:r>
            <a:r>
              <a:rPr lang="ru-RU" dirty="0">
                <a:solidFill>
                  <a:srgbClr val="0000CC"/>
                </a:solidFill>
              </a:rPr>
              <a:t>  и  </a:t>
            </a:r>
            <a:r>
              <a:rPr lang="ru-RU" dirty="0" err="1">
                <a:solidFill>
                  <a:srgbClr val="0000CC"/>
                </a:solidFill>
              </a:rPr>
              <a:t>фенотипирование</a:t>
            </a:r>
            <a:r>
              <a:rPr lang="ru-RU" dirty="0">
                <a:solidFill>
                  <a:srgbClr val="0000CC"/>
                </a:solidFill>
              </a:rPr>
              <a:t>  стандартной </a:t>
            </a:r>
            <a:r>
              <a:rPr lang="ru-RU" dirty="0" smtClean="0">
                <a:solidFill>
                  <a:srgbClr val="0000CC"/>
                </a:solidFill>
              </a:rPr>
              <a:t>популяции. </a:t>
            </a:r>
            <a:r>
              <a:rPr lang="ru-RU" dirty="0">
                <a:solidFill>
                  <a:srgbClr val="0000CC"/>
                </a:solidFill>
              </a:rPr>
              <a:t>Причем чем больше численность популяции, тем выше точность </a:t>
            </a:r>
            <a:r>
              <a:rPr lang="ru-RU" dirty="0" smtClean="0">
                <a:solidFill>
                  <a:srgbClr val="0000CC"/>
                </a:solidFill>
              </a:rPr>
              <a:t>геномной селекции. </a:t>
            </a:r>
            <a:r>
              <a:rPr lang="ru-RU" dirty="0">
                <a:solidFill>
                  <a:srgbClr val="0000CC"/>
                </a:solidFill>
              </a:rPr>
              <a:t>Для  </a:t>
            </a:r>
            <a:r>
              <a:rPr lang="ru-RU" dirty="0" err="1">
                <a:solidFill>
                  <a:srgbClr val="0000CC"/>
                </a:solidFill>
              </a:rPr>
              <a:t>генотипирования</a:t>
            </a:r>
            <a:r>
              <a:rPr lang="ru-RU" dirty="0">
                <a:solidFill>
                  <a:srgbClr val="0000CC"/>
                </a:solidFill>
              </a:rPr>
              <a:t> стандартной популяции </a:t>
            </a:r>
            <a:r>
              <a:rPr lang="ru-RU" dirty="0" smtClean="0">
                <a:solidFill>
                  <a:srgbClr val="0000CC"/>
                </a:solidFill>
              </a:rPr>
              <a:t>проводится  </a:t>
            </a:r>
            <a:r>
              <a:rPr lang="ru-RU" dirty="0">
                <a:solidFill>
                  <a:srgbClr val="0000CC"/>
                </a:solidFill>
              </a:rPr>
              <a:t>дорогостоящее  геномное </a:t>
            </a:r>
            <a:r>
              <a:rPr lang="ru-RU" dirty="0" err="1">
                <a:solidFill>
                  <a:srgbClr val="0000CC"/>
                </a:solidFill>
              </a:rPr>
              <a:t>секвенирование</a:t>
            </a:r>
            <a:r>
              <a:rPr lang="ru-RU" dirty="0">
                <a:solidFill>
                  <a:srgbClr val="0000CC"/>
                </a:solidFill>
              </a:rPr>
              <a:t>  с последующим </a:t>
            </a:r>
            <a:r>
              <a:rPr lang="ru-RU" dirty="0" smtClean="0">
                <a:solidFill>
                  <a:srgbClr val="0000CC"/>
                </a:solidFill>
              </a:rPr>
              <a:t>поиском </a:t>
            </a:r>
            <a:r>
              <a:rPr lang="ru-RU" dirty="0" err="1">
                <a:solidFill>
                  <a:srgbClr val="0000CC"/>
                </a:solidFill>
              </a:rPr>
              <a:t>однонуклеотидных</a:t>
            </a:r>
            <a:r>
              <a:rPr lang="ru-RU" dirty="0">
                <a:solidFill>
                  <a:srgbClr val="0000CC"/>
                </a:solidFill>
              </a:rPr>
              <a:t> полиморфизмов  (SNP).  Однако с каждым годом </a:t>
            </a:r>
            <a:r>
              <a:rPr lang="ru-RU" dirty="0" smtClean="0">
                <a:solidFill>
                  <a:srgbClr val="0000CC"/>
                </a:solidFill>
              </a:rPr>
              <a:t>стоимость </a:t>
            </a:r>
            <a:r>
              <a:rPr lang="ru-RU" dirty="0">
                <a:solidFill>
                  <a:srgbClr val="0000CC"/>
                </a:solidFill>
              </a:rPr>
              <a:t>геномного </a:t>
            </a:r>
            <a:r>
              <a:rPr lang="ru-RU" dirty="0" err="1">
                <a:solidFill>
                  <a:srgbClr val="0000CC"/>
                </a:solidFill>
              </a:rPr>
              <a:t>секвенирования</a:t>
            </a:r>
            <a:r>
              <a:rPr lang="ru-RU" dirty="0">
                <a:solidFill>
                  <a:srgbClr val="0000CC"/>
                </a:solidFill>
              </a:rPr>
              <a:t> становится ниже, это обуславливает </a:t>
            </a:r>
            <a:r>
              <a:rPr lang="ru-RU" dirty="0" smtClean="0">
                <a:solidFill>
                  <a:srgbClr val="0000CC"/>
                </a:solidFill>
              </a:rPr>
              <a:t>рост </a:t>
            </a:r>
            <a:r>
              <a:rPr lang="ru-RU" dirty="0">
                <a:solidFill>
                  <a:srgbClr val="0000CC"/>
                </a:solidFill>
              </a:rPr>
              <a:t>использования геномной селекции в </a:t>
            </a:r>
            <a:r>
              <a:rPr lang="ru-RU" dirty="0" smtClean="0">
                <a:solidFill>
                  <a:srgbClr val="0000CC"/>
                </a:solidFill>
              </a:rPr>
              <a:t>сельскохозяйственном производстве.</a:t>
            </a:r>
            <a:endParaRPr lang="ru-RU" dirty="0">
              <a:solidFill>
                <a:srgbClr val="0000CC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4653136"/>
            <a:ext cx="918051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Геномная селекция в России</a:t>
            </a:r>
          </a:p>
          <a:p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Геномная селекция  –  это будущее российского сельского хозяйства,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она послужит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ощутимым импульсом к развитию многих отраслей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животноводства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и растениеводства,  поможет вывести качественные и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количественные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показатели на высокий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уровень. 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На сегодняшний день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геномная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селекция в России  находится в фазе становления, и для 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ее 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дальнейшего развития необходимы как финансовые вложения, так и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разработка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нормативно-правовой базы по данному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вопросу.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3861048"/>
            <a:ext cx="90364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i="1" dirty="0" err="1">
                <a:solidFill>
                  <a:srgbClr val="FF0000"/>
                </a:solidFill>
              </a:rPr>
              <a:t>Секвенирование</a:t>
            </a:r>
            <a:r>
              <a:rPr lang="ru-RU" sz="1200" i="1" dirty="0">
                <a:solidFill>
                  <a:srgbClr val="FF0000"/>
                </a:solidFill>
              </a:rPr>
              <a:t> (</a:t>
            </a:r>
            <a:r>
              <a:rPr lang="ru-RU" sz="1200" i="1" dirty="0" err="1">
                <a:solidFill>
                  <a:srgbClr val="FF0000"/>
                </a:solidFill>
              </a:rPr>
              <a:t>sequencing</a:t>
            </a:r>
            <a:r>
              <a:rPr lang="ru-RU" sz="1200" i="1" dirty="0">
                <a:solidFill>
                  <a:srgbClr val="FF0000"/>
                </a:solidFill>
              </a:rPr>
              <a:t>) – это общее название методов, которые позволяют установить последовательность нуклеотидов в молекуле </a:t>
            </a:r>
            <a:r>
              <a:rPr lang="ru-RU" sz="1200" i="1" dirty="0" smtClean="0">
                <a:solidFill>
                  <a:srgbClr val="FF0000"/>
                </a:solidFill>
              </a:rPr>
              <a:t>ДНК. Современные методы не работают целиком с молекулой, а работают с отдельными участками ДНК, которые клонируются либо в чашке Петри, либо при помощи ПЦР</a:t>
            </a:r>
            <a:endParaRPr lang="ru-RU" sz="12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2552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ДНК-маркеры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err="1">
                <a:solidFill>
                  <a:srgbClr val="0000CC"/>
                </a:solidFill>
              </a:rPr>
              <a:t>ДНК-ма́ркеры</a:t>
            </a:r>
            <a:r>
              <a:rPr lang="ru-RU" dirty="0">
                <a:solidFill>
                  <a:srgbClr val="0000CC"/>
                </a:solidFill>
              </a:rPr>
              <a:t> (ДНК-маркёры) или молекулярно-генетические маркеры, </a:t>
            </a:r>
            <a:r>
              <a:rPr lang="ru-RU" dirty="0" smtClean="0">
                <a:solidFill>
                  <a:srgbClr val="0000CC"/>
                </a:solidFill>
              </a:rPr>
              <a:t>полиморфный</a:t>
            </a:r>
            <a:r>
              <a:rPr lang="ru-RU" dirty="0">
                <a:solidFill>
                  <a:srgbClr val="0000CC"/>
                </a:solidFill>
              </a:rPr>
              <a:t> </a:t>
            </a:r>
            <a:r>
              <a:rPr lang="ru-RU" dirty="0" smtClean="0">
                <a:solidFill>
                  <a:srgbClr val="0000CC"/>
                </a:solidFill>
              </a:rPr>
              <a:t>признак</a:t>
            </a:r>
            <a:r>
              <a:rPr lang="ru-RU" dirty="0">
                <a:solidFill>
                  <a:srgbClr val="0000CC"/>
                </a:solidFill>
              </a:rPr>
              <a:t>, выявляемый методами молекулярной </a:t>
            </a:r>
            <a:r>
              <a:rPr lang="ru-RU" dirty="0" smtClean="0">
                <a:solidFill>
                  <a:srgbClr val="0000CC"/>
                </a:solidFill>
              </a:rPr>
              <a:t>биологии на </a:t>
            </a:r>
            <a:r>
              <a:rPr lang="ru-RU" dirty="0">
                <a:solidFill>
                  <a:srgbClr val="0000CC"/>
                </a:solidFill>
              </a:rPr>
              <a:t>уровне </a:t>
            </a:r>
            <a:r>
              <a:rPr lang="ru-RU" dirty="0" smtClean="0">
                <a:solidFill>
                  <a:srgbClr val="0000CC"/>
                </a:solidFill>
              </a:rPr>
              <a:t>нуклеотидной  </a:t>
            </a:r>
            <a:r>
              <a:rPr lang="ru-RU" dirty="0">
                <a:solidFill>
                  <a:srgbClr val="0000CC"/>
                </a:solidFill>
              </a:rPr>
              <a:t>последовательности </a:t>
            </a:r>
            <a:r>
              <a:rPr lang="ru-RU" dirty="0" smtClean="0">
                <a:solidFill>
                  <a:srgbClr val="0000CC"/>
                </a:solidFill>
              </a:rPr>
              <a:t>ДНК</a:t>
            </a:r>
            <a:r>
              <a:rPr lang="ru-RU" dirty="0" smtClean="0">
                <a:solidFill>
                  <a:srgbClr val="0000CC"/>
                </a:solidFill>
              </a:rPr>
              <a:t>, </a:t>
            </a:r>
            <a:r>
              <a:rPr lang="ru-RU" dirty="0">
                <a:solidFill>
                  <a:srgbClr val="0000CC"/>
                </a:solidFill>
              </a:rPr>
              <a:t>для определенного </a:t>
            </a:r>
            <a:r>
              <a:rPr lang="ru-RU" dirty="0" smtClean="0">
                <a:solidFill>
                  <a:srgbClr val="0000CC"/>
                </a:solidFill>
              </a:rPr>
              <a:t>гена </a:t>
            </a:r>
            <a:r>
              <a:rPr lang="ru-RU" dirty="0">
                <a:solidFill>
                  <a:srgbClr val="0000CC"/>
                </a:solidFill>
              </a:rPr>
              <a:t>или для любого другого участка </a:t>
            </a:r>
            <a:r>
              <a:rPr lang="ru-RU" dirty="0" smtClean="0">
                <a:solidFill>
                  <a:srgbClr val="0000CC"/>
                </a:solidFill>
              </a:rPr>
              <a:t>хромосомы </a:t>
            </a:r>
            <a:r>
              <a:rPr lang="ru-RU" dirty="0">
                <a:solidFill>
                  <a:srgbClr val="0000CC"/>
                </a:solidFill>
              </a:rPr>
              <a:t>при сравнении различных генотипов, особей, пород, сортов, линий.</a:t>
            </a:r>
          </a:p>
          <a:p>
            <a:r>
              <a:rPr lang="ru-RU" dirty="0">
                <a:solidFill>
                  <a:srgbClr val="0000CC"/>
                </a:solidFill>
              </a:rPr>
              <a:t>За последние годы накопился большой массив данных об эффективности использования молекулярно-генетических маркеров, как на уровне белков, так и ДНК, РНК, для решения многих задач генетики, селекции, сохранения биоразнообразия, изучения механизмов эволюции, картирования хромосом, а также для семеноводства и племенного дела.</a:t>
            </a:r>
          </a:p>
          <a:p>
            <a:endParaRPr lang="ru-RU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52556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6480720" cy="5904656"/>
          </a:xfrm>
        </p:spPr>
        <p:txBody>
          <a:bodyPr>
            <a:normAutofit fontScale="77500" lnSpcReduction="20000"/>
          </a:bodyPr>
          <a:lstStyle/>
          <a:p>
            <a:r>
              <a:rPr lang="ru-RU" dirty="0">
                <a:solidFill>
                  <a:srgbClr val="0000CC"/>
                </a:solidFill>
              </a:rPr>
              <a:t>Наиболее широко используемые молекулярно-генетические маркеры условно можно подразделить на следующие типы — маркеры участков структурных генов, кодирующих аминокислотные последовательности белков (электрофоретические варианты </a:t>
            </a:r>
            <a:r>
              <a:rPr lang="ru-RU" dirty="0" smtClean="0">
                <a:solidFill>
                  <a:srgbClr val="0000CC"/>
                </a:solidFill>
              </a:rPr>
              <a:t>белков</a:t>
            </a:r>
            <a:r>
              <a:rPr lang="ru-RU" dirty="0" smtClean="0">
                <a:solidFill>
                  <a:srgbClr val="0000CC"/>
                </a:solidFill>
              </a:rPr>
              <a:t>), </a:t>
            </a:r>
            <a:r>
              <a:rPr lang="ru-RU" dirty="0">
                <a:solidFill>
                  <a:srgbClr val="0000CC"/>
                </a:solidFill>
              </a:rPr>
              <a:t>маркеры </a:t>
            </a:r>
            <a:r>
              <a:rPr lang="ru-RU" dirty="0" err="1">
                <a:solidFill>
                  <a:srgbClr val="0000CC"/>
                </a:solidFill>
              </a:rPr>
              <a:t>некодирующих</a:t>
            </a:r>
            <a:r>
              <a:rPr lang="ru-RU" dirty="0">
                <a:solidFill>
                  <a:srgbClr val="0000CC"/>
                </a:solidFill>
              </a:rPr>
              <a:t> участков структурных генов и маркеры различных последовательностей ДНК, отношение которых к структурным генам, как правило, неизвестно — распределение коротких повторов по геному (</a:t>
            </a:r>
            <a:r>
              <a:rPr lang="ru-RU" b="1" dirty="0">
                <a:solidFill>
                  <a:srgbClr val="0000CC"/>
                </a:solidFill>
              </a:rPr>
              <a:t>RAPD</a:t>
            </a:r>
            <a:r>
              <a:rPr lang="ru-RU" dirty="0">
                <a:solidFill>
                  <a:srgbClr val="0000CC"/>
                </a:solidFill>
              </a:rPr>
              <a:t> — случайно </a:t>
            </a:r>
            <a:r>
              <a:rPr lang="ru-RU" dirty="0" err="1" smtClean="0">
                <a:solidFill>
                  <a:srgbClr val="0000CC"/>
                </a:solidFill>
              </a:rPr>
              <a:t>амплифицируемая</a:t>
            </a:r>
            <a:r>
              <a:rPr lang="ru-RU" dirty="0" smtClean="0">
                <a:solidFill>
                  <a:srgbClr val="0000CC"/>
                </a:solidFill>
              </a:rPr>
              <a:t> </a:t>
            </a:r>
            <a:r>
              <a:rPr lang="ru-RU" dirty="0">
                <a:solidFill>
                  <a:srgbClr val="0000CC"/>
                </a:solidFill>
              </a:rPr>
              <a:t>полиморфная ДНК; </a:t>
            </a:r>
            <a:r>
              <a:rPr lang="ru-RU" b="1" dirty="0">
                <a:solidFill>
                  <a:srgbClr val="0000CC"/>
                </a:solidFill>
              </a:rPr>
              <a:t>ISSR</a:t>
            </a:r>
            <a:r>
              <a:rPr lang="ru-RU" dirty="0">
                <a:solidFill>
                  <a:srgbClr val="0000CC"/>
                </a:solidFill>
              </a:rPr>
              <a:t> — инвертированные повторы; </a:t>
            </a:r>
            <a:r>
              <a:rPr lang="ru-RU" b="1" dirty="0">
                <a:solidFill>
                  <a:srgbClr val="0000CC"/>
                </a:solidFill>
              </a:rPr>
              <a:t>AFLP</a:t>
            </a:r>
            <a:r>
              <a:rPr lang="ru-RU" dirty="0">
                <a:solidFill>
                  <a:srgbClr val="0000CC"/>
                </a:solidFill>
              </a:rPr>
              <a:t> — полиморфизм в сайтах рестрикции) и </a:t>
            </a:r>
            <a:r>
              <a:rPr lang="ru-RU" dirty="0" err="1" smtClean="0">
                <a:solidFill>
                  <a:srgbClr val="0000CC"/>
                </a:solidFill>
              </a:rPr>
              <a:t>микросателлитные</a:t>
            </a:r>
            <a:r>
              <a:rPr lang="ru-RU" dirty="0" smtClean="0">
                <a:solidFill>
                  <a:srgbClr val="0000CC"/>
                </a:solidFill>
              </a:rPr>
              <a:t> локусы </a:t>
            </a:r>
            <a:r>
              <a:rPr lang="ru-RU" dirty="0">
                <a:solidFill>
                  <a:srgbClr val="0000CC"/>
                </a:solidFill>
              </a:rPr>
              <a:t>(тандемные </a:t>
            </a:r>
            <a:r>
              <a:rPr lang="ru-RU" dirty="0" smtClean="0">
                <a:solidFill>
                  <a:srgbClr val="0000CC"/>
                </a:solidFill>
              </a:rPr>
              <a:t>повторы</a:t>
            </a:r>
            <a:r>
              <a:rPr lang="ru-RU" dirty="0">
                <a:solidFill>
                  <a:srgbClr val="0000CC"/>
                </a:solidFill>
              </a:rPr>
              <a:t> </a:t>
            </a:r>
            <a:r>
              <a:rPr lang="ru-RU" dirty="0" smtClean="0">
                <a:solidFill>
                  <a:srgbClr val="0000CC"/>
                </a:solidFill>
              </a:rPr>
              <a:t>с </a:t>
            </a:r>
            <a:r>
              <a:rPr lang="ru-RU" dirty="0">
                <a:solidFill>
                  <a:srgbClr val="0000CC"/>
                </a:solidFill>
              </a:rPr>
              <a:t>длиной элементарной единицы в 2-6 нуклеотидов).</a:t>
            </a:r>
          </a:p>
        </p:txBody>
      </p:sp>
      <p:pic>
        <p:nvPicPr>
          <p:cNvPr id="1026" name="Picture 2" descr="https://www.syl.ru/misc/i/ai/71851/8638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1998" y="188640"/>
            <a:ext cx="2400266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6356" y="6165304"/>
            <a:ext cx="8885907" cy="600164"/>
          </a:xfrm>
          <a:prstGeom prst="rect">
            <a:avLst/>
          </a:prstGeom>
          <a:ln>
            <a:solidFill>
              <a:srgbClr val="0000CC"/>
            </a:solidFill>
          </a:ln>
        </p:spPr>
        <p:txBody>
          <a:bodyPr wrap="square">
            <a:spAutoFit/>
          </a:bodyPr>
          <a:lstStyle/>
          <a:p>
            <a:r>
              <a:rPr lang="ru-RU" sz="1100" b="1" dirty="0" err="1">
                <a:solidFill>
                  <a:srgbClr val="0000CC"/>
                </a:solidFill>
              </a:rPr>
              <a:t>Микросателли́ты</a:t>
            </a:r>
            <a:r>
              <a:rPr lang="ru-RU" sz="1100" dirty="0">
                <a:solidFill>
                  <a:srgbClr val="0000CC"/>
                </a:solidFill>
              </a:rPr>
              <a:t>, или </a:t>
            </a:r>
            <a:r>
              <a:rPr lang="ru-RU" sz="1100" b="1" dirty="0">
                <a:solidFill>
                  <a:srgbClr val="0000CC"/>
                </a:solidFill>
              </a:rPr>
              <a:t>короткие тандемные</a:t>
            </a:r>
            <a:r>
              <a:rPr lang="ru-RU" sz="1100" dirty="0">
                <a:solidFill>
                  <a:srgbClr val="0000CC"/>
                </a:solidFill>
              </a:rPr>
              <a:t> (</a:t>
            </a:r>
            <a:r>
              <a:rPr lang="ru-RU" sz="1100" b="1" dirty="0">
                <a:solidFill>
                  <a:srgbClr val="0000CC"/>
                </a:solidFill>
              </a:rPr>
              <a:t>простые</a:t>
            </a:r>
            <a:r>
              <a:rPr lang="ru-RU" sz="1100" dirty="0">
                <a:solidFill>
                  <a:srgbClr val="0000CC"/>
                </a:solidFill>
              </a:rPr>
              <a:t>) </a:t>
            </a:r>
            <a:r>
              <a:rPr lang="ru-RU" sz="1100" b="1" dirty="0">
                <a:solidFill>
                  <a:srgbClr val="0000CC"/>
                </a:solidFill>
              </a:rPr>
              <a:t>повторы</a:t>
            </a:r>
            <a:r>
              <a:rPr lang="ru-RU" sz="1100" dirty="0">
                <a:solidFill>
                  <a:srgbClr val="0000CC"/>
                </a:solidFill>
              </a:rPr>
              <a:t>, — варьирующие участки (локусы) в ядерной ДНК и ДНК органелл (митохондрий и пластид), состоящие из </a:t>
            </a:r>
            <a:r>
              <a:rPr lang="ru-RU" sz="1100" dirty="0" err="1">
                <a:solidFill>
                  <a:srgbClr val="0000CC"/>
                </a:solidFill>
              </a:rPr>
              <a:t>тандемно</a:t>
            </a:r>
            <a:r>
              <a:rPr lang="ru-RU" sz="1100" dirty="0">
                <a:solidFill>
                  <a:srgbClr val="0000CC"/>
                </a:solidFill>
              </a:rPr>
              <a:t> повторяющихся мономеров длиной меньше 9 </a:t>
            </a:r>
            <a:r>
              <a:rPr lang="ru-RU" sz="1100" dirty="0" smtClean="0">
                <a:solidFill>
                  <a:srgbClr val="0000CC"/>
                </a:solidFill>
              </a:rPr>
              <a:t>пар </a:t>
            </a:r>
            <a:r>
              <a:rPr lang="ru-RU" sz="1100" dirty="0" smtClean="0">
                <a:solidFill>
                  <a:srgbClr val="0000CC"/>
                </a:solidFill>
              </a:rPr>
              <a:t>оснований</a:t>
            </a:r>
            <a:r>
              <a:rPr lang="ru-RU" sz="1100" dirty="0">
                <a:solidFill>
                  <a:srgbClr val="0000CC"/>
                </a:solidFill>
              </a:rPr>
              <a:t> </a:t>
            </a:r>
            <a:r>
              <a:rPr lang="ru-RU" sz="1100" dirty="0" smtClean="0">
                <a:solidFill>
                  <a:srgbClr val="0000CC"/>
                </a:solidFill>
              </a:rPr>
              <a:t>и </a:t>
            </a:r>
            <a:r>
              <a:rPr lang="ru-RU" sz="1100" dirty="0">
                <a:solidFill>
                  <a:srgbClr val="0000CC"/>
                </a:solidFill>
              </a:rPr>
              <a:t>образующие поля менее 1 тысячи пар </a:t>
            </a:r>
            <a:r>
              <a:rPr lang="ru-RU" sz="1100" dirty="0" smtClean="0">
                <a:solidFill>
                  <a:srgbClr val="0000CC"/>
                </a:solidFill>
              </a:rPr>
              <a:t>оснований.</a:t>
            </a:r>
            <a:endParaRPr lang="ru-RU" sz="11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1275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ru-RU" b="1" i="1" dirty="0">
                <a:solidFill>
                  <a:srgbClr val="C00000"/>
                </a:solidFill>
              </a:rPr>
              <a:t>Маркеры на основе ДНК-зондов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3" y="1124744"/>
            <a:ext cx="8928991" cy="4857403"/>
          </a:xfrm>
        </p:spPr>
        <p:txBody>
          <a:bodyPr>
            <a:normAutofit fontScale="85000" lnSpcReduction="20000"/>
          </a:bodyPr>
          <a:lstStyle/>
          <a:p>
            <a:r>
              <a:rPr lang="ru-RU" b="1" u="sng" dirty="0">
                <a:solidFill>
                  <a:srgbClr val="0000CC"/>
                </a:solidFill>
              </a:rPr>
              <a:t>RFLP</a:t>
            </a:r>
            <a:r>
              <a:rPr lang="ru-RU" u="sng" dirty="0">
                <a:solidFill>
                  <a:srgbClr val="0000CC"/>
                </a:solidFill>
              </a:rPr>
              <a:t> (</a:t>
            </a:r>
            <a:r>
              <a:rPr lang="ru-RU" u="sng" dirty="0" smtClean="0">
                <a:solidFill>
                  <a:srgbClr val="0000CC"/>
                </a:solidFill>
              </a:rPr>
              <a:t>ПДРФ -</a:t>
            </a:r>
            <a:r>
              <a:rPr lang="ru-RU" u="sng" dirty="0">
                <a:solidFill>
                  <a:srgbClr val="0000CC"/>
                </a:solidFill>
              </a:rPr>
              <a:t>маркеры) — Полиморфизм длин </a:t>
            </a:r>
            <a:r>
              <a:rPr lang="ru-RU" u="sng" dirty="0" err="1">
                <a:solidFill>
                  <a:srgbClr val="0000CC"/>
                </a:solidFill>
              </a:rPr>
              <a:t>рестрикционных</a:t>
            </a:r>
            <a:r>
              <a:rPr lang="ru-RU" u="sng" dirty="0">
                <a:solidFill>
                  <a:srgbClr val="0000CC"/>
                </a:solidFill>
              </a:rPr>
              <a:t> фрагментов</a:t>
            </a:r>
            <a:r>
              <a:rPr lang="ru-RU" dirty="0">
                <a:solidFill>
                  <a:srgbClr val="0000CC"/>
                </a:solidFill>
              </a:rPr>
              <a:t>. ПДРФ — оценка полиморфизма длин </a:t>
            </a:r>
            <a:r>
              <a:rPr lang="ru-RU" dirty="0" err="1">
                <a:solidFill>
                  <a:srgbClr val="0000CC"/>
                </a:solidFill>
              </a:rPr>
              <a:t>рестриктных</a:t>
            </a:r>
            <a:r>
              <a:rPr lang="ru-RU" dirty="0">
                <a:solidFill>
                  <a:srgbClr val="0000CC"/>
                </a:solidFill>
              </a:rPr>
              <a:t> фрагментов ДНК может быть осуществлена разными способами, но наиболее традиционен метод с использованием </a:t>
            </a:r>
            <a:r>
              <a:rPr lang="ru-RU" dirty="0" err="1" smtClean="0">
                <a:solidFill>
                  <a:srgbClr val="0000CC"/>
                </a:solidFill>
              </a:rPr>
              <a:t>блот</a:t>
            </a:r>
            <a:r>
              <a:rPr lang="ru-RU" dirty="0" smtClean="0">
                <a:solidFill>
                  <a:srgbClr val="0000CC"/>
                </a:solidFill>
              </a:rPr>
              <a:t>-гибридизации). </a:t>
            </a:r>
            <a:r>
              <a:rPr lang="ru-RU" dirty="0">
                <a:solidFill>
                  <a:srgbClr val="0000CC"/>
                </a:solidFill>
              </a:rPr>
              <a:t>Этот метод включает в себя выделение ДНК, получение фрагментов рестрикции, их электрофоретическое разделение, перенос на фильтры с последующей гибридизацией специфических ДНК-зондов с полученными фрагментами ДНК. ДНК-зонд — относительно короткая последовательность клонированной ДНК с определенным уровнем гомологии и способностью </a:t>
            </a:r>
            <a:r>
              <a:rPr lang="ru-RU" dirty="0" err="1">
                <a:solidFill>
                  <a:srgbClr val="0000CC"/>
                </a:solidFill>
              </a:rPr>
              <a:t>гибридизоваться</a:t>
            </a:r>
            <a:r>
              <a:rPr lang="ru-RU" dirty="0">
                <a:solidFill>
                  <a:srgbClr val="0000CC"/>
                </a:solidFill>
              </a:rPr>
              <a:t> с соответствующим участком геномной ДНК.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1130" y="6093296"/>
            <a:ext cx="900536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00CC"/>
                </a:solidFill>
              </a:rPr>
              <a:t>Полиморфизм длин </a:t>
            </a:r>
            <a:r>
              <a:rPr lang="ru-RU" sz="1400" b="1" dirty="0" err="1">
                <a:solidFill>
                  <a:srgbClr val="0000CC"/>
                </a:solidFill>
              </a:rPr>
              <a:t>рестрикционных</a:t>
            </a:r>
            <a:r>
              <a:rPr lang="ru-RU" sz="1400" b="1" dirty="0">
                <a:solidFill>
                  <a:srgbClr val="0000CC"/>
                </a:solidFill>
              </a:rPr>
              <a:t> фрагментов</a:t>
            </a:r>
            <a:r>
              <a:rPr lang="ru-RU" sz="1400" dirty="0">
                <a:solidFill>
                  <a:srgbClr val="0000CC"/>
                </a:solidFill>
              </a:rPr>
              <a:t> (ПДРФ, англ</a:t>
            </a:r>
            <a:r>
              <a:rPr lang="ru-RU" sz="1400" dirty="0" smtClean="0">
                <a:solidFill>
                  <a:srgbClr val="0000CC"/>
                </a:solidFill>
              </a:rPr>
              <a:t>. </a:t>
            </a:r>
            <a:r>
              <a:rPr lang="en-US" sz="1400" i="1" dirty="0" smtClean="0">
                <a:solidFill>
                  <a:srgbClr val="0000CC"/>
                </a:solidFill>
              </a:rPr>
              <a:t>Restriction </a:t>
            </a:r>
            <a:r>
              <a:rPr lang="en-US" sz="1400" i="1" dirty="0">
                <a:solidFill>
                  <a:srgbClr val="0000CC"/>
                </a:solidFill>
              </a:rPr>
              <a:t>fragment length polymorphism, RFLP</a:t>
            </a:r>
            <a:r>
              <a:rPr lang="en-US" sz="1400" dirty="0">
                <a:solidFill>
                  <a:srgbClr val="0000CC"/>
                </a:solidFill>
              </a:rPr>
              <a:t>) — </a:t>
            </a:r>
            <a:r>
              <a:rPr lang="ru-RU" sz="1400" dirty="0">
                <a:solidFill>
                  <a:srgbClr val="0000CC"/>
                </a:solidFill>
              </a:rPr>
              <a:t>способ исследования геномной </a:t>
            </a:r>
            <a:r>
              <a:rPr lang="ru-RU" sz="1400" dirty="0" smtClean="0">
                <a:solidFill>
                  <a:srgbClr val="0000CC"/>
                </a:solidFill>
              </a:rPr>
              <a:t>ДНК</a:t>
            </a:r>
            <a:r>
              <a:rPr lang="ru-RU" sz="1400" dirty="0">
                <a:solidFill>
                  <a:srgbClr val="0000CC"/>
                </a:solidFill>
              </a:rPr>
              <a:t> </a:t>
            </a:r>
            <a:r>
              <a:rPr lang="ru-RU" sz="1400" dirty="0" smtClean="0">
                <a:solidFill>
                  <a:srgbClr val="0000CC"/>
                </a:solidFill>
              </a:rPr>
              <a:t>путём </a:t>
            </a:r>
            <a:r>
              <a:rPr lang="ru-RU" sz="1400" dirty="0">
                <a:solidFill>
                  <a:srgbClr val="0000CC"/>
                </a:solidFill>
              </a:rPr>
              <a:t>разрезания ДНК с помощью </a:t>
            </a:r>
            <a:r>
              <a:rPr lang="ru-RU" sz="1400" dirty="0" err="1">
                <a:solidFill>
                  <a:srgbClr val="0000CC"/>
                </a:solidFill>
              </a:rPr>
              <a:t>эндонуклеаз</a:t>
            </a:r>
            <a:r>
              <a:rPr lang="ru-RU" sz="1400" dirty="0">
                <a:solidFill>
                  <a:srgbClr val="0000CC"/>
                </a:solidFill>
              </a:rPr>
              <a:t> </a:t>
            </a:r>
            <a:r>
              <a:rPr lang="ru-RU" sz="1400" dirty="0" smtClean="0">
                <a:solidFill>
                  <a:srgbClr val="0000CC"/>
                </a:solidFill>
              </a:rPr>
              <a:t>рестрикции </a:t>
            </a:r>
            <a:r>
              <a:rPr lang="ru-RU" sz="1400" dirty="0">
                <a:solidFill>
                  <a:srgbClr val="0000CC"/>
                </a:solidFill>
              </a:rPr>
              <a:t> и дальнейшего анализа размеров образующихся фрагментов (</a:t>
            </a:r>
            <a:r>
              <a:rPr lang="ru-RU" sz="1400" dirty="0" err="1">
                <a:solidFill>
                  <a:srgbClr val="0000CC"/>
                </a:solidFill>
              </a:rPr>
              <a:t>рестриктов</a:t>
            </a:r>
            <a:r>
              <a:rPr lang="ru-RU" sz="1400" dirty="0">
                <a:solidFill>
                  <a:srgbClr val="0000CC"/>
                </a:solidFill>
              </a:rPr>
              <a:t>) путём гель-электрофореза (электрофореза ДНК).</a:t>
            </a:r>
          </a:p>
        </p:txBody>
      </p:sp>
    </p:spTree>
    <p:extLst>
      <p:ext uri="{BB962C8B-B14F-4D97-AF65-F5344CB8AC3E}">
        <p14:creationId xmlns:p14="http://schemas.microsoft.com/office/powerpoint/2010/main" val="38651944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1760" y="274638"/>
            <a:ext cx="6275040" cy="1143000"/>
          </a:xfrm>
        </p:spPr>
        <p:txBody>
          <a:bodyPr/>
          <a:lstStyle/>
          <a:p>
            <a:r>
              <a:rPr lang="ru-RU" dirty="0" err="1" smtClean="0">
                <a:solidFill>
                  <a:srgbClr val="0000CC"/>
                </a:solidFill>
              </a:rPr>
              <a:t>Блот</a:t>
            </a:r>
            <a:r>
              <a:rPr lang="ru-RU" dirty="0" smtClean="0">
                <a:solidFill>
                  <a:srgbClr val="0000CC"/>
                </a:solidFill>
              </a:rPr>
              <a:t>-гибридизация</a:t>
            </a:r>
            <a:endParaRPr lang="ru-RU" dirty="0">
              <a:solidFill>
                <a:srgbClr val="0000CC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3968" y="1551248"/>
            <a:ext cx="4680520" cy="495246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</a:rPr>
              <a:t>М</a:t>
            </a:r>
            <a:r>
              <a:rPr lang="ru-RU" dirty="0" smtClean="0">
                <a:solidFill>
                  <a:srgbClr val="0000CC"/>
                </a:solidFill>
              </a:rPr>
              <a:t>етод</a:t>
            </a:r>
            <a:r>
              <a:rPr lang="ru-RU" dirty="0">
                <a:solidFill>
                  <a:srgbClr val="0000CC"/>
                </a:solidFill>
              </a:rPr>
              <a:t>, применяемый в молекулярной биологии для выявления определённой последовательности </a:t>
            </a:r>
            <a:r>
              <a:rPr lang="ru-RU" dirty="0" smtClean="0">
                <a:solidFill>
                  <a:srgbClr val="0000CC"/>
                </a:solidFill>
              </a:rPr>
              <a:t>ДНК</a:t>
            </a:r>
            <a:r>
              <a:rPr lang="ru-RU" dirty="0">
                <a:solidFill>
                  <a:srgbClr val="0000CC"/>
                </a:solidFill>
              </a:rPr>
              <a:t> в образце. Метод </a:t>
            </a:r>
            <a:r>
              <a:rPr lang="ru-RU" dirty="0" err="1">
                <a:solidFill>
                  <a:srgbClr val="0000CC"/>
                </a:solidFill>
              </a:rPr>
              <a:t>Саузерн-блоттинга</a:t>
            </a:r>
            <a:r>
              <a:rPr lang="ru-RU" dirty="0">
                <a:solidFill>
                  <a:srgbClr val="0000CC"/>
                </a:solidFill>
              </a:rPr>
              <a:t> сочетает </a:t>
            </a:r>
            <a:r>
              <a:rPr lang="ru-RU" dirty="0" smtClean="0">
                <a:solidFill>
                  <a:srgbClr val="0000CC"/>
                </a:solidFill>
              </a:rPr>
              <a:t> электрофорез в </a:t>
            </a:r>
            <a:r>
              <a:rPr lang="ru-RU" dirty="0" err="1" smtClean="0">
                <a:solidFill>
                  <a:srgbClr val="0000CC"/>
                </a:solidFill>
              </a:rPr>
              <a:t>агарозном</a:t>
            </a:r>
            <a:r>
              <a:rPr lang="ru-RU" dirty="0" smtClean="0">
                <a:solidFill>
                  <a:srgbClr val="0000CC"/>
                </a:solidFill>
              </a:rPr>
              <a:t> геле</a:t>
            </a:r>
            <a:r>
              <a:rPr lang="ru-RU" dirty="0">
                <a:solidFill>
                  <a:srgbClr val="0000CC"/>
                </a:solidFill>
              </a:rPr>
              <a:t> для фракционирования ДНК с методами переноса разделённой по длине ДНК на мембранный фильтр для гибридизации.</a:t>
            </a:r>
          </a:p>
        </p:txBody>
      </p:sp>
      <p:pic>
        <p:nvPicPr>
          <p:cNvPr id="2050" name="Picture 2" descr="http://900igr.net/up/datai/164503/0039-012-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24744"/>
            <a:ext cx="3240360" cy="5378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46769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 fontScale="85000" lnSpcReduction="10000"/>
          </a:bodyPr>
          <a:lstStyle/>
          <a:p>
            <a:r>
              <a:rPr lang="ru-RU" dirty="0">
                <a:solidFill>
                  <a:srgbClr val="0000CC"/>
                </a:solidFill>
              </a:rPr>
              <a:t>ДНК-зонд — относительно короткая последовательность клонированной ДНК с определенным уровнем гомологии и способностью </a:t>
            </a:r>
            <a:r>
              <a:rPr lang="ru-RU" dirty="0" err="1">
                <a:solidFill>
                  <a:srgbClr val="0000CC"/>
                </a:solidFill>
              </a:rPr>
              <a:t>гибридизоваться</a:t>
            </a:r>
            <a:r>
              <a:rPr lang="ru-RU" dirty="0">
                <a:solidFill>
                  <a:srgbClr val="0000CC"/>
                </a:solidFill>
              </a:rPr>
              <a:t> с соответствующим участком геномной ДНК. Комбинации </a:t>
            </a:r>
            <a:r>
              <a:rPr lang="ru-RU" dirty="0" err="1">
                <a:solidFill>
                  <a:srgbClr val="0000CC"/>
                </a:solidFill>
              </a:rPr>
              <a:t>рестриктаз</a:t>
            </a:r>
            <a:r>
              <a:rPr lang="ru-RU" dirty="0">
                <a:solidFill>
                  <a:srgbClr val="0000CC"/>
                </a:solidFill>
              </a:rPr>
              <a:t> и зондов дают высоко-воспроизводимые полиморфные спектры фрагментов ДНК, специфичные для каждого индивидуума. Различия между последними могут быть обусловлены, например, мутациями, меняющими сайт рестрикции. ПДРФ имеет ряд важных преимуществ, в числе которых высокая </a:t>
            </a:r>
            <a:r>
              <a:rPr lang="ru-RU" dirty="0" err="1">
                <a:solidFill>
                  <a:srgbClr val="0000CC"/>
                </a:solidFill>
              </a:rPr>
              <a:t>воспроизводимость</a:t>
            </a:r>
            <a:r>
              <a:rPr lang="ru-RU" dirty="0">
                <a:solidFill>
                  <a:srgbClr val="0000CC"/>
                </a:solidFill>
              </a:rPr>
              <a:t> спектров в разных лабораториях, кодоминантное «поведение» маркера. ПДРФ эффективен при картировании генома, маркировании генов многих биологических и экономически важных признаков.</a:t>
            </a:r>
          </a:p>
          <a:p>
            <a:endParaRPr lang="ru-RU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012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ÐÑÐ½Ð¾Ð²Ñ ÑÐµÐ»ÐµÐºÑÐ¸Ð¸ Ð¸ Ð±Ð¸Ð¾ÑÐµÑÐ½Ð¾Ð»Ð¾Ð³Ð¸Ð¸. ÐÐ°Ð´Ð°ÑÐ° ÑÐ¾Ð²ÑÐµÐ¼ÐµÐ½Ð½Ð¾Ð¹ ÑÐµÐ»ÐµÐºÑÐ¸Ð¸. ÐÑÐ½Ð¾Ð²Ð½ÑÐµ Ð¼ÐµÑÐ¾Ð´Ñ ÑÐµÐ»ÐµÐºÑÐ¸Ð¸. Ð¦ÐµÐ½ÑÑÑ Ð¿ÑÐ¾Ð¸ÑÑÐ¾Ð¶Ð´ÐµÐ½Ð¸Ñ ÑÐ°ÑÑÐµÐ½Ð¸Ð¹ Ð¸ Ð¶Ð¸Ð²Ð¾ÑÐ½ÑÑ. ÐÐ¸Ð¾ÑÐµÑÐ½Ð¾Ð»Ð¾Ð³Ð¸Ñ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586500" cy="619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83681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76672"/>
            <a:ext cx="8640960" cy="5904656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>
                <a:solidFill>
                  <a:srgbClr val="0000CC"/>
                </a:solidFill>
              </a:rPr>
              <a:t>VNTR</a:t>
            </a:r>
            <a:r>
              <a:rPr lang="ru-RU" dirty="0">
                <a:solidFill>
                  <a:srgbClr val="0000CC"/>
                </a:solidFill>
              </a:rPr>
              <a:t> — </a:t>
            </a:r>
            <a:r>
              <a:rPr lang="ru-RU" dirty="0" smtClean="0">
                <a:solidFill>
                  <a:srgbClr val="0000CC"/>
                </a:solidFill>
              </a:rPr>
              <a:t>(англ. </a:t>
            </a:r>
            <a:r>
              <a:rPr lang="ru-RU" dirty="0">
                <a:solidFill>
                  <a:srgbClr val="0000CC"/>
                </a:solidFill>
              </a:rPr>
              <a:t> </a:t>
            </a:r>
            <a:r>
              <a:rPr lang="ru-RU" dirty="0" err="1">
                <a:solidFill>
                  <a:srgbClr val="0000CC"/>
                </a:solidFill>
              </a:rPr>
              <a:t>Variable</a:t>
            </a:r>
            <a:r>
              <a:rPr lang="ru-RU" dirty="0">
                <a:solidFill>
                  <a:srgbClr val="0000CC"/>
                </a:solidFill>
              </a:rPr>
              <a:t> </a:t>
            </a:r>
            <a:r>
              <a:rPr lang="ru-RU" dirty="0" err="1">
                <a:solidFill>
                  <a:srgbClr val="0000CC"/>
                </a:solidFill>
              </a:rPr>
              <a:t>Number</a:t>
            </a:r>
            <a:r>
              <a:rPr lang="ru-RU" dirty="0">
                <a:solidFill>
                  <a:srgbClr val="0000CC"/>
                </a:solidFill>
              </a:rPr>
              <a:t> </a:t>
            </a:r>
            <a:r>
              <a:rPr lang="ru-RU" dirty="0" err="1">
                <a:solidFill>
                  <a:srgbClr val="0000CC"/>
                </a:solidFill>
              </a:rPr>
              <a:t>Tandem</a:t>
            </a:r>
            <a:r>
              <a:rPr lang="ru-RU" dirty="0">
                <a:solidFill>
                  <a:srgbClr val="0000CC"/>
                </a:solidFill>
              </a:rPr>
              <a:t> </a:t>
            </a:r>
            <a:r>
              <a:rPr lang="ru-RU" dirty="0" err="1">
                <a:solidFill>
                  <a:srgbClr val="0000CC"/>
                </a:solidFill>
              </a:rPr>
              <a:t>Repeat</a:t>
            </a:r>
            <a:r>
              <a:rPr lang="ru-RU" dirty="0">
                <a:solidFill>
                  <a:srgbClr val="0000CC"/>
                </a:solidFill>
              </a:rPr>
              <a:t>), метод получил название ДНК </a:t>
            </a:r>
            <a:r>
              <a:rPr lang="ru-RU" dirty="0" err="1">
                <a:solidFill>
                  <a:srgbClr val="0000CC"/>
                </a:solidFill>
              </a:rPr>
              <a:t>фингерпринта</a:t>
            </a:r>
            <a:r>
              <a:rPr lang="ru-RU" dirty="0">
                <a:solidFill>
                  <a:srgbClr val="0000CC"/>
                </a:solidFill>
              </a:rPr>
              <a:t> (отпечатки </a:t>
            </a:r>
            <a:r>
              <a:rPr lang="ru-RU" dirty="0" smtClean="0">
                <a:solidFill>
                  <a:srgbClr val="0000CC"/>
                </a:solidFill>
              </a:rPr>
              <a:t>пальцев). </a:t>
            </a:r>
            <a:r>
              <a:rPr lang="ru-RU" dirty="0">
                <a:solidFill>
                  <a:srgbClr val="0000CC"/>
                </a:solidFill>
              </a:rPr>
              <a:t>Тандемные повторы широко распространены в разных геномах и </a:t>
            </a:r>
            <a:r>
              <a:rPr lang="ru-RU" dirty="0" err="1">
                <a:solidFill>
                  <a:srgbClr val="0000CC"/>
                </a:solidFill>
              </a:rPr>
              <a:t>высокополиморфны</a:t>
            </a:r>
            <a:r>
              <a:rPr lang="ru-RU" dirty="0">
                <a:solidFill>
                  <a:srgbClr val="0000CC"/>
                </a:solidFill>
              </a:rPr>
              <a:t>. В результате высокой вариабельности этих участков ДНК ПДРФ-анализ с зондами к микро- и </a:t>
            </a:r>
            <a:r>
              <a:rPr lang="ru-RU" dirty="0" err="1">
                <a:solidFill>
                  <a:srgbClr val="0000CC"/>
                </a:solidFill>
              </a:rPr>
              <a:t>минисателитным</a:t>
            </a:r>
            <a:r>
              <a:rPr lang="ru-RU" dirty="0">
                <a:solidFill>
                  <a:srgbClr val="0000CC"/>
                </a:solidFill>
              </a:rPr>
              <a:t> последовательностям позволяет получать </a:t>
            </a:r>
            <a:r>
              <a:rPr lang="ru-RU" dirty="0" err="1">
                <a:solidFill>
                  <a:srgbClr val="0000CC"/>
                </a:solidFill>
              </a:rPr>
              <a:t>мультилокусные</a:t>
            </a:r>
            <a:r>
              <a:rPr lang="ru-RU" dirty="0">
                <a:solidFill>
                  <a:srgbClr val="0000CC"/>
                </a:solidFill>
              </a:rPr>
              <a:t> спектры с высоким разрешением на популяционном уровне. Благодаря очень высокому уровню полиморфизма этот подход в настоящее время является хорошим инструментом для анализа внутри- и межпопуляционной изменчивости и определения генетических расстояний между группами организмов. VNTR-аллельные варианты имеют кодоминантный характер наследования.</a:t>
            </a:r>
          </a:p>
          <a:p>
            <a:endParaRPr lang="ru-RU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3831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0000CC"/>
                </a:solidFill>
              </a:rPr>
              <a:t>ПЦР-маркеры</a:t>
            </a:r>
            <a:endParaRPr lang="ru-RU" dirty="0">
              <a:solidFill>
                <a:srgbClr val="0000CC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</a:rPr>
              <a:t>Метод </a:t>
            </a:r>
            <a:r>
              <a:rPr lang="ru-RU" dirty="0" smtClean="0">
                <a:solidFill>
                  <a:srgbClr val="0000CC"/>
                </a:solidFill>
              </a:rPr>
              <a:t>полимеразной цепной реакции (ПЦР</a:t>
            </a:r>
            <a:r>
              <a:rPr lang="ru-RU" dirty="0">
                <a:solidFill>
                  <a:srgbClr val="0000CC"/>
                </a:solidFill>
              </a:rPr>
              <a:t>) предполагает использование специфических </a:t>
            </a:r>
            <a:r>
              <a:rPr lang="ru-RU" dirty="0" err="1" smtClean="0">
                <a:solidFill>
                  <a:srgbClr val="0000CC"/>
                </a:solidFill>
              </a:rPr>
              <a:t>праймеров</a:t>
            </a:r>
            <a:r>
              <a:rPr lang="ru-RU" dirty="0" smtClean="0">
                <a:solidFill>
                  <a:srgbClr val="0000CC"/>
                </a:solidFill>
              </a:rPr>
              <a:t> </a:t>
            </a:r>
            <a:r>
              <a:rPr lang="ru-RU" dirty="0">
                <a:solidFill>
                  <a:srgbClr val="0000CC"/>
                </a:solidFill>
              </a:rPr>
              <a:t>и получение дискретных ДНК-продуктов амплификации отдельных участков геномной ДНК. Большое количество родственных технологий построено на этом принципе. Наиболее широко используемая RAPD технология основана на анализе </a:t>
            </a:r>
            <a:r>
              <a:rPr lang="ru-RU" dirty="0" err="1">
                <a:solidFill>
                  <a:srgbClr val="0000CC"/>
                </a:solidFill>
              </a:rPr>
              <a:t>амплифицированных</a:t>
            </a:r>
            <a:r>
              <a:rPr lang="ru-RU" dirty="0">
                <a:solidFill>
                  <a:srgbClr val="0000CC"/>
                </a:solidFill>
              </a:rPr>
              <a:t> полиморфных фрагментов ДНК с помощью единичных </a:t>
            </a:r>
            <a:r>
              <a:rPr lang="ru-RU" dirty="0" err="1">
                <a:solidFill>
                  <a:srgbClr val="0000CC"/>
                </a:solidFill>
              </a:rPr>
              <a:t>праймеров</a:t>
            </a:r>
            <a:r>
              <a:rPr lang="ru-RU" dirty="0">
                <a:solidFill>
                  <a:srgbClr val="0000CC"/>
                </a:solidFill>
              </a:rPr>
              <a:t> с произвольной нуклеотидной </a:t>
            </a:r>
            <a:r>
              <a:rPr lang="ru-RU" dirty="0" smtClean="0">
                <a:solidFill>
                  <a:srgbClr val="0000CC"/>
                </a:solidFill>
              </a:rPr>
              <a:t>последовательностью</a:t>
            </a:r>
            <a:endParaRPr lang="ru-RU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9985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>
                <a:solidFill>
                  <a:srgbClr val="0000CC"/>
                </a:solidFill>
              </a:rPr>
              <a:t>SSR</a:t>
            </a:r>
            <a:r>
              <a:rPr lang="ru-RU" dirty="0">
                <a:solidFill>
                  <a:srgbClr val="0000CC"/>
                </a:solidFill>
              </a:rPr>
              <a:t> — </a:t>
            </a:r>
            <a:r>
              <a:rPr lang="ru-RU" dirty="0" smtClean="0">
                <a:solidFill>
                  <a:srgbClr val="0000CC"/>
                </a:solidFill>
              </a:rPr>
              <a:t>(англ.</a:t>
            </a:r>
            <a:r>
              <a:rPr lang="ru-RU" dirty="0">
                <a:solidFill>
                  <a:srgbClr val="0000CC"/>
                </a:solidFill>
              </a:rPr>
              <a:t> </a:t>
            </a:r>
            <a:r>
              <a:rPr lang="ru-RU" dirty="0" err="1">
                <a:solidFill>
                  <a:srgbClr val="0000CC"/>
                </a:solidFill>
              </a:rPr>
              <a:t>Simple</a:t>
            </a:r>
            <a:r>
              <a:rPr lang="ru-RU" dirty="0">
                <a:solidFill>
                  <a:srgbClr val="0000CC"/>
                </a:solidFill>
              </a:rPr>
              <a:t> </a:t>
            </a:r>
            <a:r>
              <a:rPr lang="ru-RU" dirty="0" err="1">
                <a:solidFill>
                  <a:srgbClr val="0000CC"/>
                </a:solidFill>
              </a:rPr>
              <a:t>Sequence</a:t>
            </a:r>
            <a:r>
              <a:rPr lang="ru-RU" dirty="0">
                <a:solidFill>
                  <a:srgbClr val="0000CC"/>
                </a:solidFill>
              </a:rPr>
              <a:t> </a:t>
            </a:r>
            <a:r>
              <a:rPr lang="ru-RU" dirty="0" err="1">
                <a:solidFill>
                  <a:srgbClr val="0000CC"/>
                </a:solidFill>
              </a:rPr>
              <a:t>Repeats</a:t>
            </a:r>
            <a:r>
              <a:rPr lang="ru-RU" dirty="0">
                <a:solidFill>
                  <a:srgbClr val="0000CC"/>
                </a:solidFill>
              </a:rPr>
              <a:t>), ПЦР с </a:t>
            </a:r>
            <a:r>
              <a:rPr lang="ru-RU" dirty="0" err="1">
                <a:solidFill>
                  <a:srgbClr val="0000CC"/>
                </a:solidFill>
              </a:rPr>
              <a:t>флангирующими</a:t>
            </a:r>
            <a:r>
              <a:rPr lang="ru-RU" dirty="0">
                <a:solidFill>
                  <a:srgbClr val="0000CC"/>
                </a:solidFill>
              </a:rPr>
              <a:t> </a:t>
            </a:r>
            <a:r>
              <a:rPr lang="ru-RU" dirty="0" err="1">
                <a:solidFill>
                  <a:srgbClr val="0000CC"/>
                </a:solidFill>
              </a:rPr>
              <a:t>праймерами</a:t>
            </a:r>
            <a:r>
              <a:rPr lang="ru-RU" dirty="0">
                <a:solidFill>
                  <a:srgbClr val="0000CC"/>
                </a:solidFill>
              </a:rPr>
              <a:t> к короткому мини или </a:t>
            </a:r>
            <a:r>
              <a:rPr lang="ru-RU" dirty="0" err="1">
                <a:solidFill>
                  <a:srgbClr val="0000CC"/>
                </a:solidFill>
              </a:rPr>
              <a:t>микросателитному</a:t>
            </a:r>
            <a:r>
              <a:rPr lang="ru-RU" dirty="0">
                <a:solidFill>
                  <a:srgbClr val="0000CC"/>
                </a:solidFill>
              </a:rPr>
              <a:t> повтору </a:t>
            </a:r>
            <a:r>
              <a:rPr lang="ru-RU" dirty="0" smtClean="0">
                <a:solidFill>
                  <a:srgbClr val="0000CC"/>
                </a:solidFill>
              </a:rPr>
              <a:t>удобен </a:t>
            </a:r>
            <a:r>
              <a:rPr lang="ru-RU" dirty="0">
                <a:solidFill>
                  <a:srgbClr val="0000CC"/>
                </a:solidFill>
              </a:rPr>
              <a:t>для выявления </a:t>
            </a:r>
            <a:r>
              <a:rPr lang="ru-RU" dirty="0" err="1">
                <a:solidFill>
                  <a:srgbClr val="0000CC"/>
                </a:solidFill>
              </a:rPr>
              <a:t>гетерозигот</a:t>
            </a:r>
            <a:r>
              <a:rPr lang="ru-RU" dirty="0">
                <a:solidFill>
                  <a:srgbClr val="0000CC"/>
                </a:solidFill>
              </a:rPr>
              <a:t> по данному локусу. </a:t>
            </a:r>
            <a:endParaRPr lang="ru-RU" dirty="0" smtClean="0">
              <a:solidFill>
                <a:srgbClr val="0000CC"/>
              </a:solidFill>
            </a:endParaRPr>
          </a:p>
          <a:p>
            <a:r>
              <a:rPr lang="ru-RU" b="1" dirty="0">
                <a:solidFill>
                  <a:srgbClr val="0000CC"/>
                </a:solidFill>
              </a:rPr>
              <a:t>RAPD</a:t>
            </a:r>
            <a:r>
              <a:rPr lang="ru-RU" dirty="0">
                <a:solidFill>
                  <a:srgbClr val="0000CC"/>
                </a:solidFill>
              </a:rPr>
              <a:t> — </a:t>
            </a:r>
            <a:r>
              <a:rPr lang="ru-RU" dirty="0" smtClean="0">
                <a:solidFill>
                  <a:srgbClr val="0000CC"/>
                </a:solidFill>
              </a:rPr>
              <a:t>(англ.</a:t>
            </a:r>
            <a:r>
              <a:rPr lang="ru-RU" dirty="0">
                <a:solidFill>
                  <a:srgbClr val="0000CC"/>
                </a:solidFill>
              </a:rPr>
              <a:t> </a:t>
            </a:r>
            <a:r>
              <a:rPr lang="ru-RU" dirty="0" err="1">
                <a:solidFill>
                  <a:srgbClr val="0000CC"/>
                </a:solidFill>
              </a:rPr>
              <a:t>Random</a:t>
            </a:r>
            <a:r>
              <a:rPr lang="ru-RU" dirty="0">
                <a:solidFill>
                  <a:srgbClr val="0000CC"/>
                </a:solidFill>
              </a:rPr>
              <a:t> </a:t>
            </a:r>
            <a:r>
              <a:rPr lang="ru-RU" dirty="0" err="1">
                <a:solidFill>
                  <a:srgbClr val="0000CC"/>
                </a:solidFill>
              </a:rPr>
              <a:t>Amplified</a:t>
            </a:r>
            <a:r>
              <a:rPr lang="ru-RU" dirty="0">
                <a:solidFill>
                  <a:srgbClr val="0000CC"/>
                </a:solidFill>
              </a:rPr>
              <a:t> </a:t>
            </a:r>
            <a:r>
              <a:rPr lang="ru-RU" dirty="0" err="1">
                <a:solidFill>
                  <a:srgbClr val="0000CC"/>
                </a:solidFill>
              </a:rPr>
              <a:t>Polymorphic</a:t>
            </a:r>
            <a:r>
              <a:rPr lang="ru-RU" dirty="0">
                <a:solidFill>
                  <a:srgbClr val="0000CC"/>
                </a:solidFill>
              </a:rPr>
              <a:t> DNA), полимеразная цепная реакция с использованием единичного короткого, обычно, 10-членным </a:t>
            </a:r>
            <a:r>
              <a:rPr lang="ru-RU" dirty="0" err="1">
                <a:solidFill>
                  <a:srgbClr val="0000CC"/>
                </a:solidFill>
              </a:rPr>
              <a:t>праймеров</a:t>
            </a:r>
            <a:r>
              <a:rPr lang="ru-RU" dirty="0">
                <a:solidFill>
                  <a:srgbClr val="0000CC"/>
                </a:solidFill>
              </a:rPr>
              <a:t>, с произвольной нуклеотидной </a:t>
            </a:r>
            <a:r>
              <a:rPr lang="ru-RU" dirty="0" smtClean="0">
                <a:solidFill>
                  <a:srgbClr val="0000CC"/>
                </a:solidFill>
              </a:rPr>
              <a:t>последовательностью.</a:t>
            </a:r>
          </a:p>
          <a:p>
            <a:r>
              <a:rPr lang="ru-RU" b="1" dirty="0">
                <a:solidFill>
                  <a:srgbClr val="0000CC"/>
                </a:solidFill>
              </a:rPr>
              <a:t>ISSR</a:t>
            </a:r>
            <a:r>
              <a:rPr lang="ru-RU" dirty="0">
                <a:solidFill>
                  <a:srgbClr val="0000CC"/>
                </a:solidFill>
              </a:rPr>
              <a:t> — </a:t>
            </a:r>
            <a:r>
              <a:rPr lang="ru-RU" dirty="0" smtClean="0">
                <a:solidFill>
                  <a:srgbClr val="0000CC"/>
                </a:solidFill>
              </a:rPr>
              <a:t>( англ. </a:t>
            </a:r>
            <a:r>
              <a:rPr lang="ru-RU" dirty="0" err="1" smtClean="0">
                <a:solidFill>
                  <a:srgbClr val="0000CC"/>
                </a:solidFill>
              </a:rPr>
              <a:t>Inter</a:t>
            </a:r>
            <a:r>
              <a:rPr lang="ru-RU" dirty="0" smtClean="0">
                <a:solidFill>
                  <a:srgbClr val="0000CC"/>
                </a:solidFill>
              </a:rPr>
              <a:t> </a:t>
            </a:r>
            <a:r>
              <a:rPr lang="ru-RU" dirty="0" err="1">
                <a:solidFill>
                  <a:srgbClr val="0000CC"/>
                </a:solidFill>
              </a:rPr>
              <a:t>Simple</a:t>
            </a:r>
            <a:r>
              <a:rPr lang="ru-RU" dirty="0">
                <a:solidFill>
                  <a:srgbClr val="0000CC"/>
                </a:solidFill>
              </a:rPr>
              <a:t> </a:t>
            </a:r>
            <a:r>
              <a:rPr lang="ru-RU" dirty="0" err="1">
                <a:solidFill>
                  <a:srgbClr val="0000CC"/>
                </a:solidFill>
              </a:rPr>
              <a:t>Sequence</a:t>
            </a:r>
            <a:r>
              <a:rPr lang="ru-RU" dirty="0">
                <a:solidFill>
                  <a:srgbClr val="0000CC"/>
                </a:solidFill>
              </a:rPr>
              <a:t> </a:t>
            </a:r>
            <a:r>
              <a:rPr lang="ru-RU" dirty="0" err="1">
                <a:solidFill>
                  <a:srgbClr val="0000CC"/>
                </a:solidFill>
              </a:rPr>
              <a:t>Repeats</a:t>
            </a:r>
            <a:r>
              <a:rPr lang="ru-RU" dirty="0">
                <a:solidFill>
                  <a:srgbClr val="0000CC"/>
                </a:solidFill>
              </a:rPr>
              <a:t>), специализированный вариант </a:t>
            </a:r>
            <a:r>
              <a:rPr lang="ru-RU" b="1" dirty="0">
                <a:solidFill>
                  <a:srgbClr val="0000CC"/>
                </a:solidFill>
              </a:rPr>
              <a:t>RAPD</a:t>
            </a:r>
            <a:r>
              <a:rPr lang="ru-RU" dirty="0">
                <a:solidFill>
                  <a:srgbClr val="0000CC"/>
                </a:solidFill>
              </a:rPr>
              <a:t> метода, в котором </a:t>
            </a:r>
            <a:r>
              <a:rPr lang="ru-RU" dirty="0" err="1">
                <a:solidFill>
                  <a:srgbClr val="0000CC"/>
                </a:solidFill>
              </a:rPr>
              <a:t>праймер</a:t>
            </a:r>
            <a:r>
              <a:rPr lang="ru-RU" dirty="0">
                <a:solidFill>
                  <a:srgbClr val="0000CC"/>
                </a:solidFill>
              </a:rPr>
              <a:t> состоит из </a:t>
            </a:r>
            <a:r>
              <a:rPr lang="ru-RU" dirty="0" err="1">
                <a:solidFill>
                  <a:srgbClr val="0000CC"/>
                </a:solidFill>
              </a:rPr>
              <a:t>микросателлитной</a:t>
            </a:r>
            <a:r>
              <a:rPr lang="ru-RU" dirty="0">
                <a:solidFill>
                  <a:srgbClr val="0000CC"/>
                </a:solidFill>
              </a:rPr>
              <a:t> последовательности</a:t>
            </a:r>
            <a:r>
              <a:rPr lang="ru-RU" dirty="0" smtClean="0">
                <a:solidFill>
                  <a:srgbClr val="0000CC"/>
                </a:solidFill>
              </a:rPr>
              <a:t>.</a:t>
            </a:r>
          </a:p>
          <a:p>
            <a:r>
              <a:rPr lang="ru-RU" b="1" dirty="0">
                <a:solidFill>
                  <a:srgbClr val="0000CC"/>
                </a:solidFill>
              </a:rPr>
              <a:t>AFLP</a:t>
            </a:r>
            <a:r>
              <a:rPr lang="ru-RU" dirty="0">
                <a:solidFill>
                  <a:srgbClr val="0000CC"/>
                </a:solidFill>
              </a:rPr>
              <a:t> — </a:t>
            </a:r>
            <a:r>
              <a:rPr lang="ru-RU" dirty="0" smtClean="0">
                <a:solidFill>
                  <a:srgbClr val="0000CC"/>
                </a:solidFill>
              </a:rPr>
              <a:t>(англ.</a:t>
            </a:r>
            <a:r>
              <a:rPr lang="ru-RU" dirty="0">
                <a:solidFill>
                  <a:srgbClr val="0000CC"/>
                </a:solidFill>
              </a:rPr>
              <a:t> </a:t>
            </a:r>
            <a:r>
              <a:rPr lang="ru-RU" dirty="0" err="1">
                <a:solidFill>
                  <a:srgbClr val="0000CC"/>
                </a:solidFill>
              </a:rPr>
              <a:t>Amplified</a:t>
            </a:r>
            <a:r>
              <a:rPr lang="ru-RU" dirty="0">
                <a:solidFill>
                  <a:srgbClr val="0000CC"/>
                </a:solidFill>
              </a:rPr>
              <a:t> </a:t>
            </a:r>
            <a:r>
              <a:rPr lang="ru-RU" dirty="0" err="1">
                <a:solidFill>
                  <a:srgbClr val="0000CC"/>
                </a:solidFill>
              </a:rPr>
              <a:t>Fragment</a:t>
            </a:r>
            <a:r>
              <a:rPr lang="ru-RU" dirty="0">
                <a:solidFill>
                  <a:srgbClr val="0000CC"/>
                </a:solidFill>
              </a:rPr>
              <a:t> </a:t>
            </a:r>
            <a:r>
              <a:rPr lang="ru-RU" dirty="0" err="1">
                <a:solidFill>
                  <a:srgbClr val="0000CC"/>
                </a:solidFill>
              </a:rPr>
              <a:t>Length</a:t>
            </a:r>
            <a:r>
              <a:rPr lang="ru-RU" dirty="0">
                <a:solidFill>
                  <a:srgbClr val="0000CC"/>
                </a:solidFill>
              </a:rPr>
              <a:t> </a:t>
            </a:r>
            <a:r>
              <a:rPr lang="ru-RU" dirty="0" err="1">
                <a:solidFill>
                  <a:srgbClr val="0000CC"/>
                </a:solidFill>
              </a:rPr>
              <a:t>Polymorphism</a:t>
            </a:r>
            <a:r>
              <a:rPr lang="ru-RU" dirty="0">
                <a:solidFill>
                  <a:srgbClr val="0000CC"/>
                </a:solidFill>
              </a:rPr>
              <a:t>), технология представляет собой комбинацию между </a:t>
            </a:r>
            <a:r>
              <a:rPr lang="ru-RU" b="1" dirty="0">
                <a:solidFill>
                  <a:srgbClr val="0000CC"/>
                </a:solidFill>
              </a:rPr>
              <a:t>ПДРФ</a:t>
            </a:r>
            <a:r>
              <a:rPr lang="ru-RU" dirty="0">
                <a:solidFill>
                  <a:srgbClr val="0000CC"/>
                </a:solidFill>
              </a:rPr>
              <a:t> и ПЦР </a:t>
            </a:r>
            <a:r>
              <a:rPr lang="ru-RU" dirty="0" smtClean="0">
                <a:solidFill>
                  <a:srgbClr val="0000CC"/>
                </a:solidFill>
              </a:rPr>
              <a:t>методов.</a:t>
            </a:r>
          </a:p>
          <a:p>
            <a:r>
              <a:rPr lang="ru-RU" dirty="0" smtClean="0">
                <a:solidFill>
                  <a:srgbClr val="0000CC"/>
                </a:solidFill>
              </a:rPr>
              <a:t>И т.д.</a:t>
            </a:r>
            <a:endParaRPr lang="ru-RU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8680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301208"/>
            <a:ext cx="8229600" cy="824955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dirty="0" err="1">
                <a:solidFill>
                  <a:srgbClr val="0000CC"/>
                </a:solidFill>
              </a:rPr>
              <a:t>Микросателлитные</a:t>
            </a:r>
            <a:r>
              <a:rPr lang="ru-RU" dirty="0">
                <a:solidFill>
                  <a:srgbClr val="0000CC"/>
                </a:solidFill>
              </a:rPr>
              <a:t> ДНК-маркеры (указаны стрелками) и идентифицированные локусы, связанные с гипертензивным состоянием (показаны </a:t>
            </a:r>
            <a:r>
              <a:rPr lang="ru-RU" dirty="0" smtClean="0">
                <a:solidFill>
                  <a:srgbClr val="0000CC"/>
                </a:solidFill>
              </a:rPr>
              <a:t>звездочками)</a:t>
            </a:r>
            <a:endParaRPr lang="ru-RU" dirty="0">
              <a:solidFill>
                <a:srgbClr val="0000CC"/>
              </a:solidFill>
            </a:endParaRPr>
          </a:p>
        </p:txBody>
      </p:sp>
      <p:pic>
        <p:nvPicPr>
          <p:cNvPr id="3074" name="Picture 2" descr="http://www.bionet.nsc.ru/images/important/result2006_0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97820"/>
            <a:ext cx="6124575" cy="4714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www.syl.ru/misc/i/ai/71851/8638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745648"/>
            <a:ext cx="2911009" cy="235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-54626" y="6239053"/>
            <a:ext cx="91986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/>
              <a:t>Локус</a:t>
            </a:r>
            <a:r>
              <a:rPr lang="ru-RU" i="1" dirty="0"/>
              <a:t> </a:t>
            </a:r>
            <a:r>
              <a:rPr lang="ru-RU" i="1" dirty="0" smtClean="0"/>
              <a:t>(лат.</a:t>
            </a:r>
            <a:r>
              <a:rPr lang="ru-RU" i="1" dirty="0"/>
              <a:t> </a:t>
            </a:r>
            <a:r>
              <a:rPr lang="ru-RU" i="1" dirty="0" err="1"/>
              <a:t>locus</a:t>
            </a:r>
            <a:r>
              <a:rPr lang="ru-RU" i="1" dirty="0"/>
              <a:t> — место) в </a:t>
            </a:r>
            <a:r>
              <a:rPr lang="ru-RU" i="1" dirty="0" smtClean="0"/>
              <a:t>генетике означает </a:t>
            </a:r>
            <a:r>
              <a:rPr lang="ru-RU" i="1" dirty="0"/>
              <a:t>местоположение определённого гена на генетической или цитологической карте </a:t>
            </a:r>
            <a:r>
              <a:rPr lang="ru-RU" i="1" dirty="0" smtClean="0"/>
              <a:t>хромосомы.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2429916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6"/>
            <a:ext cx="8568952" cy="640871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00CC"/>
                </a:solidFill>
              </a:rPr>
              <a:t>	Использование </a:t>
            </a:r>
            <a:r>
              <a:rPr lang="ru-RU" dirty="0">
                <a:solidFill>
                  <a:srgbClr val="0000CC"/>
                </a:solidFill>
              </a:rPr>
              <a:t>ДНК маркеров в селекции растений с помощью </a:t>
            </a:r>
            <a:r>
              <a:rPr lang="ru-RU" dirty="0" smtClean="0">
                <a:solidFill>
                  <a:srgbClr val="0000CC"/>
                </a:solidFill>
              </a:rPr>
              <a:t>Маркер </a:t>
            </a:r>
            <a:r>
              <a:rPr lang="ru-RU" dirty="0">
                <a:solidFill>
                  <a:srgbClr val="0000CC"/>
                </a:solidFill>
              </a:rPr>
              <a:t>Опосредованной Селекции (МОС) может увеличить точность и </a:t>
            </a:r>
            <a:r>
              <a:rPr lang="ru-RU" dirty="0" smtClean="0">
                <a:solidFill>
                  <a:srgbClr val="0000CC"/>
                </a:solidFill>
              </a:rPr>
              <a:t>эффективность </a:t>
            </a:r>
            <a:r>
              <a:rPr lang="ru-RU" dirty="0">
                <a:solidFill>
                  <a:srgbClr val="0000CC"/>
                </a:solidFill>
              </a:rPr>
              <a:t>селекции и приведет к ускорению создания новых сортов. В </a:t>
            </a:r>
            <a:r>
              <a:rPr lang="ru-RU" dirty="0" smtClean="0">
                <a:solidFill>
                  <a:srgbClr val="0000CC"/>
                </a:solidFill>
              </a:rPr>
              <a:t>мире </a:t>
            </a:r>
            <a:r>
              <a:rPr lang="ru-RU" dirty="0">
                <a:solidFill>
                  <a:srgbClr val="0000CC"/>
                </a:solidFill>
              </a:rPr>
              <a:t>созданы десятки таких лабораторий, их необходимо создавать  и в </a:t>
            </a:r>
            <a:r>
              <a:rPr lang="ru-RU" dirty="0" smtClean="0">
                <a:solidFill>
                  <a:srgbClr val="0000CC"/>
                </a:solidFill>
              </a:rPr>
              <a:t>нашей </a:t>
            </a:r>
            <a:r>
              <a:rPr lang="ru-RU" dirty="0">
                <a:solidFill>
                  <a:srgbClr val="0000CC"/>
                </a:solidFill>
              </a:rPr>
              <a:t>стране. </a:t>
            </a:r>
          </a:p>
          <a:p>
            <a:pPr marL="0" indent="0">
              <a:buNone/>
            </a:pPr>
            <a:r>
              <a:rPr lang="ru-RU" i="1" dirty="0" smtClean="0">
                <a:solidFill>
                  <a:srgbClr val="0000CC"/>
                </a:solidFill>
              </a:rPr>
              <a:t>	Как </a:t>
            </a:r>
            <a:r>
              <a:rPr lang="ru-RU" i="1" dirty="0">
                <a:solidFill>
                  <a:srgbClr val="0000CC"/>
                </a:solidFill>
              </a:rPr>
              <a:t>знание генома модельного объекта помогает найти хозяйственно </a:t>
            </a:r>
            <a:r>
              <a:rPr lang="ru-RU" i="1" dirty="0" smtClean="0">
                <a:solidFill>
                  <a:srgbClr val="0000CC"/>
                </a:solidFill>
              </a:rPr>
              <a:t>значимые </a:t>
            </a:r>
            <a:r>
              <a:rPr lang="ru-RU" i="1" dirty="0">
                <a:solidFill>
                  <a:srgbClr val="0000CC"/>
                </a:solidFill>
              </a:rPr>
              <a:t>гены и аллели на растении, важном для сельского хозяйства?</a:t>
            </a:r>
          </a:p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</a:rPr>
              <a:t>Пример: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00CC"/>
                </a:solidFill>
              </a:rPr>
              <a:t>	В </a:t>
            </a:r>
            <a:r>
              <a:rPr lang="ru-RU" dirty="0">
                <a:solidFill>
                  <a:srgbClr val="0000CC"/>
                </a:solidFill>
              </a:rPr>
              <a:t>геноме риса найдены </a:t>
            </a:r>
            <a:r>
              <a:rPr lang="ru-RU" dirty="0" smtClean="0">
                <a:solidFill>
                  <a:srgbClr val="0000CC"/>
                </a:solidFill>
              </a:rPr>
              <a:t>гомологи (аналоги)  </a:t>
            </a:r>
            <a:r>
              <a:rPr lang="ru-RU" dirty="0">
                <a:solidFill>
                  <a:srgbClr val="0000CC"/>
                </a:solidFill>
              </a:rPr>
              <a:t>практически для всех </a:t>
            </a:r>
            <a:r>
              <a:rPr lang="ru-RU" dirty="0" smtClean="0">
                <a:solidFill>
                  <a:srgbClr val="0000CC"/>
                </a:solidFill>
              </a:rPr>
              <a:t>генов</a:t>
            </a:r>
            <a:r>
              <a:rPr lang="ru-RU" dirty="0">
                <a:solidFill>
                  <a:srgbClr val="0000CC"/>
                </a:solidFill>
              </a:rPr>
              <a:t>, выявленных на модельном объекте (</a:t>
            </a:r>
            <a:r>
              <a:rPr lang="ru-RU" dirty="0" err="1">
                <a:solidFill>
                  <a:srgbClr val="0000CC"/>
                </a:solidFill>
              </a:rPr>
              <a:t>арабидопсис</a:t>
            </a:r>
            <a:r>
              <a:rPr lang="ru-RU" dirty="0">
                <a:solidFill>
                  <a:srgbClr val="0000CC"/>
                </a:solidFill>
              </a:rPr>
              <a:t>), как определяющие </a:t>
            </a:r>
            <a:r>
              <a:rPr lang="ru-RU" dirty="0" smtClean="0">
                <a:solidFill>
                  <a:srgbClr val="0000CC"/>
                </a:solidFill>
              </a:rPr>
              <a:t>устойчивость </a:t>
            </a:r>
            <a:r>
              <a:rPr lang="ru-RU" dirty="0">
                <a:solidFill>
                  <a:srgbClr val="0000CC"/>
                </a:solidFill>
              </a:rPr>
              <a:t>к болезням или стрессовым условиям среды. Поскольку геном </a:t>
            </a:r>
            <a:r>
              <a:rPr lang="ru-RU" dirty="0" smtClean="0">
                <a:solidFill>
                  <a:srgbClr val="0000CC"/>
                </a:solidFill>
              </a:rPr>
              <a:t>риса </a:t>
            </a:r>
            <a:r>
              <a:rPr lang="ru-RU" dirty="0" err="1" smtClean="0">
                <a:solidFill>
                  <a:srgbClr val="0000CC"/>
                </a:solidFill>
              </a:rPr>
              <a:t>секвенирован</a:t>
            </a:r>
            <a:r>
              <a:rPr lang="ru-RU" dirty="0" smtClean="0">
                <a:solidFill>
                  <a:srgbClr val="0000CC"/>
                </a:solidFill>
              </a:rPr>
              <a:t> (т.е. определена </a:t>
            </a:r>
            <a:r>
              <a:rPr lang="ru-RU" dirty="0">
                <a:solidFill>
                  <a:srgbClr val="0000CC"/>
                </a:solidFill>
              </a:rPr>
              <a:t>их </a:t>
            </a:r>
            <a:r>
              <a:rPr lang="ru-RU" dirty="0" smtClean="0">
                <a:solidFill>
                  <a:srgbClr val="0000CC"/>
                </a:solidFill>
              </a:rPr>
              <a:t>аминокислотная или</a:t>
            </a:r>
            <a:r>
              <a:rPr lang="ru-RU" dirty="0">
                <a:solidFill>
                  <a:srgbClr val="0000CC"/>
                </a:solidFill>
              </a:rPr>
              <a:t> </a:t>
            </a:r>
            <a:r>
              <a:rPr lang="ru-RU" dirty="0" smtClean="0">
                <a:solidFill>
                  <a:srgbClr val="0000CC"/>
                </a:solidFill>
              </a:rPr>
              <a:t> нуклеотидная</a:t>
            </a:r>
            <a:r>
              <a:rPr lang="ru-RU" dirty="0">
                <a:solidFill>
                  <a:srgbClr val="0000CC"/>
                </a:solidFill>
              </a:rPr>
              <a:t> </a:t>
            </a:r>
            <a:r>
              <a:rPr lang="ru-RU" dirty="0" smtClean="0">
                <a:solidFill>
                  <a:srgbClr val="0000CC"/>
                </a:solidFill>
              </a:rPr>
              <a:t>последовательность), </a:t>
            </a:r>
            <a:r>
              <a:rPr lang="ru-RU" dirty="0">
                <a:solidFill>
                  <a:srgbClr val="0000CC"/>
                </a:solidFill>
              </a:rPr>
              <a:t>то гены риса, выявленные </a:t>
            </a:r>
            <a:r>
              <a:rPr lang="ru-RU" dirty="0" err="1">
                <a:solidFill>
                  <a:srgbClr val="0000CC"/>
                </a:solidFill>
              </a:rPr>
              <a:t>биоинформатически</a:t>
            </a:r>
            <a:r>
              <a:rPr lang="ru-RU" dirty="0">
                <a:solidFill>
                  <a:srgbClr val="0000CC"/>
                </a:solidFill>
              </a:rPr>
              <a:t> по </a:t>
            </a:r>
            <a:r>
              <a:rPr lang="ru-RU" dirty="0" smtClean="0">
                <a:solidFill>
                  <a:srgbClr val="0000CC"/>
                </a:solidFill>
              </a:rPr>
              <a:t>гомологии </a:t>
            </a:r>
            <a:r>
              <a:rPr lang="ru-RU" dirty="0">
                <a:solidFill>
                  <a:srgbClr val="0000CC"/>
                </a:solidFill>
              </a:rPr>
              <a:t>с генами </a:t>
            </a:r>
            <a:r>
              <a:rPr lang="ru-RU" dirty="0" err="1">
                <a:solidFill>
                  <a:srgbClr val="0000CC"/>
                </a:solidFill>
              </a:rPr>
              <a:t>арабидопсиса</a:t>
            </a:r>
            <a:r>
              <a:rPr lang="ru-RU" dirty="0">
                <a:solidFill>
                  <a:srgbClr val="0000CC"/>
                </a:solidFill>
              </a:rPr>
              <a:t>, сразу и без экспериментальной работы </a:t>
            </a:r>
            <a:r>
              <a:rPr lang="ru-RU" dirty="0" smtClean="0">
                <a:solidFill>
                  <a:srgbClr val="0000CC"/>
                </a:solidFill>
              </a:rPr>
              <a:t>точно </a:t>
            </a:r>
            <a:r>
              <a:rPr lang="ru-RU" dirty="0">
                <a:solidFill>
                  <a:srgbClr val="0000CC"/>
                </a:solidFill>
              </a:rPr>
              <a:t>ложатся на физическую и генетическую карту риса, и сразу доступны </a:t>
            </a:r>
            <a:r>
              <a:rPr lang="ru-RU" dirty="0" smtClean="0">
                <a:solidFill>
                  <a:srgbClr val="0000CC"/>
                </a:solidFill>
              </a:rPr>
              <a:t>в </a:t>
            </a:r>
            <a:r>
              <a:rPr lang="ru-RU" dirty="0">
                <a:solidFill>
                  <a:srgbClr val="0000CC"/>
                </a:solidFill>
              </a:rPr>
              <a:t>клонированном виде, поскольку их рек ДНК из конкретной пробирки была </a:t>
            </a:r>
            <a:r>
              <a:rPr lang="ru-RU" dirty="0" smtClean="0">
                <a:solidFill>
                  <a:srgbClr val="0000CC"/>
                </a:solidFill>
              </a:rPr>
              <a:t>использована </a:t>
            </a:r>
            <a:r>
              <a:rPr lang="ru-RU" dirty="0">
                <a:solidFill>
                  <a:srgbClr val="0000CC"/>
                </a:solidFill>
              </a:rPr>
              <a:t>для </a:t>
            </a:r>
            <a:r>
              <a:rPr lang="ru-RU" dirty="0" err="1">
                <a:solidFill>
                  <a:srgbClr val="0000CC"/>
                </a:solidFill>
              </a:rPr>
              <a:t>сиквенса</a:t>
            </a:r>
            <a:r>
              <a:rPr lang="ru-RU" dirty="0">
                <a:solidFill>
                  <a:srgbClr val="0000CC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677352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u="sng" dirty="0" err="1">
                <a:solidFill>
                  <a:srgbClr val="0000CC"/>
                </a:solidFill>
              </a:rPr>
              <a:t>Маrker</a:t>
            </a:r>
            <a:r>
              <a:rPr lang="ru-RU" u="sng" dirty="0">
                <a:solidFill>
                  <a:srgbClr val="0000CC"/>
                </a:solidFill>
              </a:rPr>
              <a:t> </a:t>
            </a:r>
            <a:r>
              <a:rPr lang="ru-RU" u="sng" dirty="0" err="1">
                <a:solidFill>
                  <a:srgbClr val="0000CC"/>
                </a:solidFill>
              </a:rPr>
              <a:t>assisted</a:t>
            </a:r>
            <a:r>
              <a:rPr lang="ru-RU" u="sng" dirty="0">
                <a:solidFill>
                  <a:srgbClr val="0000CC"/>
                </a:solidFill>
              </a:rPr>
              <a:t> </a:t>
            </a:r>
            <a:r>
              <a:rPr lang="ru-RU" u="sng" dirty="0" err="1">
                <a:solidFill>
                  <a:srgbClr val="0000CC"/>
                </a:solidFill>
              </a:rPr>
              <a:t>selection</a:t>
            </a:r>
            <a:r>
              <a:rPr lang="ru-RU" u="sng" dirty="0">
                <a:solidFill>
                  <a:srgbClr val="0000CC"/>
                </a:solidFill>
              </a:rPr>
              <a:t> (MAS) = Маркер Ориентированная Селекция </a:t>
            </a:r>
            <a:r>
              <a:rPr lang="ru-RU" u="sng" dirty="0" smtClean="0">
                <a:solidFill>
                  <a:srgbClr val="0000CC"/>
                </a:solidFill>
              </a:rPr>
              <a:t>(</a:t>
            </a:r>
            <a:r>
              <a:rPr lang="ru-RU" u="sng" dirty="0">
                <a:solidFill>
                  <a:srgbClr val="0000CC"/>
                </a:solidFill>
              </a:rPr>
              <a:t>МОС). </a:t>
            </a:r>
            <a:r>
              <a:rPr lang="ru-RU" dirty="0">
                <a:solidFill>
                  <a:srgbClr val="0000CC"/>
                </a:solidFill>
              </a:rPr>
              <a:t>Преимущества в сравнении с традиционным скринингом по </a:t>
            </a:r>
            <a:r>
              <a:rPr lang="ru-RU" dirty="0" smtClean="0">
                <a:solidFill>
                  <a:srgbClr val="0000CC"/>
                </a:solidFill>
              </a:rPr>
              <a:t>фенотипу</a:t>
            </a:r>
            <a:r>
              <a:rPr lang="ru-RU" dirty="0">
                <a:solidFill>
                  <a:srgbClr val="0000CC"/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00CC"/>
                </a:solidFill>
              </a:rPr>
              <a:t>	Однотипна </a:t>
            </a:r>
            <a:r>
              <a:rPr lang="ru-RU" dirty="0">
                <a:solidFill>
                  <a:srgbClr val="0000CC"/>
                </a:solidFill>
              </a:rPr>
              <a:t>для всех видов, индивидов и локусов. Экономит время, </a:t>
            </a:r>
            <a:r>
              <a:rPr lang="ru-RU" dirty="0" smtClean="0">
                <a:solidFill>
                  <a:srgbClr val="0000CC"/>
                </a:solidFill>
              </a:rPr>
              <a:t>усилия </a:t>
            </a:r>
            <a:r>
              <a:rPr lang="ru-RU" dirty="0">
                <a:solidFill>
                  <a:srgbClr val="0000CC"/>
                </a:solidFill>
              </a:rPr>
              <a:t>и ресурсы. Неразрушающий метод анализа. Данные для отбора </a:t>
            </a:r>
            <a:r>
              <a:rPr lang="ru-RU" dirty="0" smtClean="0">
                <a:solidFill>
                  <a:srgbClr val="0000CC"/>
                </a:solidFill>
              </a:rPr>
              <a:t>могут быть получены </a:t>
            </a:r>
            <a:r>
              <a:rPr lang="ru-RU" dirty="0">
                <a:solidFill>
                  <a:srgbClr val="0000CC"/>
                </a:solidFill>
              </a:rPr>
              <a:t>из  любой ткани и на любой стадии развития. Возможность </a:t>
            </a:r>
            <a:r>
              <a:rPr lang="ru-RU" dirty="0" smtClean="0">
                <a:solidFill>
                  <a:srgbClr val="0000CC"/>
                </a:solidFill>
              </a:rPr>
              <a:t>удаления </a:t>
            </a:r>
            <a:r>
              <a:rPr lang="ru-RU" dirty="0">
                <a:solidFill>
                  <a:srgbClr val="0000CC"/>
                </a:solidFill>
              </a:rPr>
              <a:t>всех нецелевых индивидов и сохранения только целевых для </a:t>
            </a:r>
            <a:r>
              <a:rPr lang="ru-RU" dirty="0" smtClean="0">
                <a:solidFill>
                  <a:srgbClr val="0000CC"/>
                </a:solidFill>
              </a:rPr>
              <a:t>дальнейшей </a:t>
            </a:r>
            <a:r>
              <a:rPr lang="ru-RU" dirty="0">
                <a:solidFill>
                  <a:srgbClr val="0000CC"/>
                </a:solidFill>
              </a:rPr>
              <a:t>работы после анализа (напр. на этапе проростков).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00CC"/>
                </a:solidFill>
              </a:rPr>
              <a:t>	Возможность </a:t>
            </a:r>
            <a:r>
              <a:rPr lang="ru-RU" dirty="0">
                <a:solidFill>
                  <a:srgbClr val="0000CC"/>
                </a:solidFill>
              </a:rPr>
              <a:t>отбора единичного растения и точное определение его </a:t>
            </a:r>
            <a:r>
              <a:rPr lang="ru-RU" dirty="0" smtClean="0">
                <a:solidFill>
                  <a:srgbClr val="0000CC"/>
                </a:solidFill>
              </a:rPr>
              <a:t>генотипа</a:t>
            </a:r>
            <a:r>
              <a:rPr lang="ru-RU" dirty="0">
                <a:solidFill>
                  <a:srgbClr val="0000CC"/>
                </a:solidFill>
              </a:rPr>
              <a:t>, включая </a:t>
            </a:r>
            <a:r>
              <a:rPr lang="ru-RU" dirty="0" smtClean="0">
                <a:solidFill>
                  <a:srgbClr val="0000CC"/>
                </a:solidFill>
              </a:rPr>
              <a:t>гомо- </a:t>
            </a:r>
            <a:r>
              <a:rPr lang="ru-RU" dirty="0">
                <a:solidFill>
                  <a:srgbClr val="0000CC"/>
                </a:solidFill>
              </a:rPr>
              <a:t>или </a:t>
            </a:r>
            <a:r>
              <a:rPr lang="ru-RU" dirty="0" err="1">
                <a:solidFill>
                  <a:srgbClr val="0000CC"/>
                </a:solidFill>
              </a:rPr>
              <a:t>гетерозиготность</a:t>
            </a:r>
            <a:r>
              <a:rPr lang="ru-RU" dirty="0">
                <a:solidFill>
                  <a:srgbClr val="0000CC"/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00CC"/>
                </a:solidFill>
              </a:rPr>
              <a:t>	20 </a:t>
            </a:r>
            <a:r>
              <a:rPr lang="ru-RU" dirty="0">
                <a:solidFill>
                  <a:srgbClr val="0000CC"/>
                </a:solidFill>
              </a:rPr>
              <a:t>программ MAS в США идут с 2001 </a:t>
            </a:r>
            <a:r>
              <a:rPr lang="ru-RU" dirty="0" smtClean="0">
                <a:solidFill>
                  <a:srgbClr val="0000CC"/>
                </a:solidFill>
              </a:rPr>
              <a:t>года.</a:t>
            </a:r>
            <a:endParaRPr lang="ru-RU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1863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507288" cy="568863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00CC"/>
                </a:solidFill>
              </a:rPr>
              <a:t>	Создание </a:t>
            </a:r>
            <a:r>
              <a:rPr lang="ru-RU" dirty="0">
                <a:solidFill>
                  <a:srgbClr val="0000CC"/>
                </a:solidFill>
              </a:rPr>
              <a:t>аналогов  –  неотъемлемая часть селекционной работы. </a:t>
            </a:r>
            <a:r>
              <a:rPr lang="ru-RU" dirty="0" smtClean="0">
                <a:solidFill>
                  <a:srgbClr val="0000CC"/>
                </a:solidFill>
              </a:rPr>
              <a:t>Одна </a:t>
            </a:r>
            <a:r>
              <a:rPr lang="ru-RU" dirty="0">
                <a:solidFill>
                  <a:srgbClr val="0000CC"/>
                </a:solidFill>
              </a:rPr>
              <a:t>из самых рутинных и длительных процедур (занимает от трех лет </a:t>
            </a:r>
            <a:r>
              <a:rPr lang="ru-RU" dirty="0" smtClean="0">
                <a:solidFill>
                  <a:srgbClr val="0000CC"/>
                </a:solidFill>
              </a:rPr>
              <a:t>при получении </a:t>
            </a:r>
            <a:r>
              <a:rPr lang="ru-RU" dirty="0">
                <a:solidFill>
                  <a:srgbClr val="0000CC"/>
                </a:solidFill>
              </a:rPr>
              <a:t>двух поколений за год до 6 лет и более)  –  осуществляется при </a:t>
            </a:r>
            <a:r>
              <a:rPr lang="ru-RU" dirty="0" smtClean="0">
                <a:solidFill>
                  <a:srgbClr val="0000CC"/>
                </a:solidFill>
              </a:rPr>
              <a:t>помощи </a:t>
            </a:r>
            <a:r>
              <a:rPr lang="ru-RU" dirty="0">
                <a:solidFill>
                  <a:srgbClr val="0000CC"/>
                </a:solidFill>
              </a:rPr>
              <a:t>возвратных скрещиваний. </a:t>
            </a:r>
            <a:r>
              <a:rPr lang="ru-RU" dirty="0" smtClean="0">
                <a:solidFill>
                  <a:srgbClr val="0000CC"/>
                </a:solidFill>
              </a:rPr>
              <a:t>Единственный </a:t>
            </a:r>
            <a:r>
              <a:rPr lang="ru-RU" dirty="0">
                <a:solidFill>
                  <a:srgbClr val="0000CC"/>
                </a:solidFill>
              </a:rPr>
              <a:t>метод селекции, дающий </a:t>
            </a:r>
            <a:r>
              <a:rPr lang="ru-RU" dirty="0" smtClean="0">
                <a:solidFill>
                  <a:srgbClr val="0000CC"/>
                </a:solidFill>
              </a:rPr>
              <a:t>гарантированный </a:t>
            </a:r>
            <a:r>
              <a:rPr lang="ru-RU" dirty="0">
                <a:solidFill>
                  <a:srgbClr val="0000CC"/>
                </a:solidFill>
              </a:rPr>
              <a:t>результат. Применяется при создании стерильных </a:t>
            </a:r>
            <a:r>
              <a:rPr lang="ru-RU" dirty="0" smtClean="0">
                <a:solidFill>
                  <a:srgbClr val="0000CC"/>
                </a:solidFill>
              </a:rPr>
              <a:t>аналогов</a:t>
            </a:r>
            <a:r>
              <a:rPr lang="ru-RU" dirty="0">
                <a:solidFill>
                  <a:srgbClr val="0000CC"/>
                </a:solidFill>
              </a:rPr>
              <a:t>, аналогов восстановителей фертильности, а также для придания </a:t>
            </a:r>
            <a:r>
              <a:rPr lang="ru-RU" dirty="0" smtClean="0">
                <a:solidFill>
                  <a:srgbClr val="0000CC"/>
                </a:solidFill>
              </a:rPr>
              <a:t>существующему </a:t>
            </a:r>
            <a:r>
              <a:rPr lang="ru-RU" dirty="0">
                <a:solidFill>
                  <a:srgbClr val="0000CC"/>
                </a:solidFill>
              </a:rPr>
              <a:t>сорту (линии, гибриду) нового (обычно моногенного) </a:t>
            </a:r>
            <a:r>
              <a:rPr lang="ru-RU" dirty="0" smtClean="0">
                <a:solidFill>
                  <a:srgbClr val="0000CC"/>
                </a:solidFill>
              </a:rPr>
              <a:t>признака</a:t>
            </a:r>
            <a:r>
              <a:rPr lang="ru-RU" dirty="0">
                <a:solidFill>
                  <a:srgbClr val="0000CC"/>
                </a:solidFill>
              </a:rPr>
              <a:t>, чаще всего устойчивости к какому-либо патогену или признака </a:t>
            </a:r>
            <a:r>
              <a:rPr lang="ru-RU" dirty="0" smtClean="0">
                <a:solidFill>
                  <a:srgbClr val="0000CC"/>
                </a:solidFill>
              </a:rPr>
              <a:t>качества</a:t>
            </a:r>
            <a:r>
              <a:rPr lang="ru-RU" dirty="0">
                <a:solidFill>
                  <a:srgbClr val="0000CC"/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00CC"/>
                </a:solidFill>
              </a:rPr>
              <a:t>	</a:t>
            </a:r>
            <a:r>
              <a:rPr lang="ru-RU" u="sng" dirty="0" smtClean="0">
                <a:solidFill>
                  <a:srgbClr val="0000CC"/>
                </a:solidFill>
              </a:rPr>
              <a:t>Использование </a:t>
            </a:r>
            <a:r>
              <a:rPr lang="ru-RU" u="sng" dirty="0">
                <a:solidFill>
                  <a:srgbClr val="0000CC"/>
                </a:solidFill>
              </a:rPr>
              <a:t>маркера позволяет в самом простом случае (</a:t>
            </a:r>
            <a:r>
              <a:rPr lang="ru-RU" u="sng" dirty="0" smtClean="0">
                <a:solidFill>
                  <a:srgbClr val="0000CC"/>
                </a:solidFill>
              </a:rPr>
              <a:t>при наличии </a:t>
            </a:r>
            <a:r>
              <a:rPr lang="ru-RU" u="sng" dirty="0">
                <a:solidFill>
                  <a:srgbClr val="0000CC"/>
                </a:solidFill>
              </a:rPr>
              <a:t>одного маркера  –  маркера гена переносимого признака) </a:t>
            </a:r>
            <a:r>
              <a:rPr lang="ru-RU" u="sng" dirty="0" smtClean="0">
                <a:solidFill>
                  <a:srgbClr val="0000CC"/>
                </a:solidFill>
              </a:rPr>
              <a:t>контролировать </a:t>
            </a:r>
            <a:r>
              <a:rPr lang="ru-RU" u="sng" dirty="0">
                <a:solidFill>
                  <a:srgbClr val="0000CC"/>
                </a:solidFill>
              </a:rPr>
              <a:t>наличие нужного гена на ранних стадиях развития, </a:t>
            </a:r>
            <a:r>
              <a:rPr lang="ru-RU" u="sng" dirty="0" smtClean="0">
                <a:solidFill>
                  <a:srgbClr val="0000CC"/>
                </a:solidFill>
              </a:rPr>
              <a:t>выбраковывая </a:t>
            </a:r>
            <a:r>
              <a:rPr lang="ru-RU" u="sng" dirty="0">
                <a:solidFill>
                  <a:srgbClr val="0000CC"/>
                </a:solidFill>
              </a:rPr>
              <a:t>ненужные особи сразу, и таким образом значительно </a:t>
            </a:r>
            <a:r>
              <a:rPr lang="ru-RU" u="sng" dirty="0" smtClean="0">
                <a:solidFill>
                  <a:srgbClr val="0000CC"/>
                </a:solidFill>
              </a:rPr>
              <a:t>уменьшив </a:t>
            </a:r>
            <a:r>
              <a:rPr lang="ru-RU" u="sng" dirty="0">
                <a:solidFill>
                  <a:srgbClr val="0000CC"/>
                </a:solidFill>
              </a:rPr>
              <a:t>выборку и объем работ в целом. </a:t>
            </a:r>
            <a:r>
              <a:rPr lang="ru-RU" dirty="0" smtClean="0">
                <a:solidFill>
                  <a:srgbClr val="0000CC"/>
                </a:solidFill>
              </a:rPr>
              <a:t>	</a:t>
            </a:r>
            <a:r>
              <a:rPr lang="ru-RU" u="sng" dirty="0" smtClean="0">
                <a:solidFill>
                  <a:srgbClr val="0000CC"/>
                </a:solidFill>
              </a:rPr>
              <a:t>Использование </a:t>
            </a:r>
            <a:r>
              <a:rPr lang="ru-RU" u="sng" dirty="0">
                <a:solidFill>
                  <a:srgbClr val="0000CC"/>
                </a:solidFill>
              </a:rPr>
              <a:t>значительного количества маркеров, маркирующих </a:t>
            </a:r>
            <a:r>
              <a:rPr lang="ru-RU" u="sng" dirty="0" smtClean="0">
                <a:solidFill>
                  <a:srgbClr val="0000CC"/>
                </a:solidFill>
              </a:rPr>
              <a:t>большую </a:t>
            </a:r>
            <a:r>
              <a:rPr lang="ru-RU" u="sng" dirty="0">
                <a:solidFill>
                  <a:srgbClr val="0000CC"/>
                </a:solidFill>
              </a:rPr>
              <a:t>часть генома сорта-реципиента, позволяет в принципе </a:t>
            </a:r>
            <a:r>
              <a:rPr lang="ru-RU" u="sng" dirty="0" smtClean="0">
                <a:solidFill>
                  <a:srgbClr val="0000CC"/>
                </a:solidFill>
              </a:rPr>
              <a:t>ограничиться </a:t>
            </a:r>
            <a:r>
              <a:rPr lang="ru-RU" u="sng" dirty="0">
                <a:solidFill>
                  <a:srgbClr val="0000CC"/>
                </a:solidFill>
              </a:rPr>
              <a:t>двумя беккроссами и просто выбрать нужный вариант </a:t>
            </a:r>
            <a:r>
              <a:rPr lang="ru-RU" u="sng" dirty="0" smtClean="0">
                <a:solidFill>
                  <a:srgbClr val="0000CC"/>
                </a:solidFill>
              </a:rPr>
              <a:t>из большой </a:t>
            </a:r>
            <a:r>
              <a:rPr lang="ru-RU" u="sng" dirty="0">
                <a:solidFill>
                  <a:srgbClr val="0000CC"/>
                </a:solidFill>
              </a:rPr>
              <a:t>выборки. В этом случае создание аналога может быть </a:t>
            </a:r>
            <a:r>
              <a:rPr lang="ru-RU" u="sng" dirty="0" smtClean="0">
                <a:solidFill>
                  <a:srgbClr val="0000CC"/>
                </a:solidFill>
              </a:rPr>
              <a:t>осуществлено </a:t>
            </a:r>
            <a:r>
              <a:rPr lang="ru-RU" u="sng" dirty="0">
                <a:solidFill>
                  <a:srgbClr val="0000CC"/>
                </a:solidFill>
              </a:rPr>
              <a:t>за год-два.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-28836" y="6239053"/>
            <a:ext cx="90653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Беккросс</a:t>
            </a:r>
            <a:r>
              <a:rPr lang="ru-RU" dirty="0">
                <a:solidFill>
                  <a:srgbClr val="C00000"/>
                </a:solidFill>
              </a:rPr>
              <a:t> - (</a:t>
            </a:r>
            <a:r>
              <a:rPr lang="ru-RU" dirty="0" err="1">
                <a:solidFill>
                  <a:srgbClr val="C00000"/>
                </a:solidFill>
              </a:rPr>
              <a:t>англ</a:t>
            </a:r>
            <a:r>
              <a:rPr lang="ru-RU" dirty="0">
                <a:solidFill>
                  <a:srgbClr val="C00000"/>
                </a:solidFill>
              </a:rPr>
              <a:t> . </a:t>
            </a:r>
            <a:r>
              <a:rPr lang="ru-RU" dirty="0" err="1" smtClean="0">
                <a:solidFill>
                  <a:srgbClr val="C00000"/>
                </a:solidFill>
              </a:rPr>
              <a:t>backcross</a:t>
            </a:r>
            <a:r>
              <a:rPr lang="ru-RU" dirty="0" smtClean="0">
                <a:solidFill>
                  <a:srgbClr val="C00000"/>
                </a:solidFill>
              </a:rPr>
              <a:t>) </a:t>
            </a:r>
            <a:r>
              <a:rPr lang="ru-RU" dirty="0">
                <a:solidFill>
                  <a:srgbClr val="C00000"/>
                </a:solidFill>
              </a:rPr>
              <a:t>- скрещивание </a:t>
            </a:r>
            <a:r>
              <a:rPr lang="ru-RU" dirty="0" smtClean="0">
                <a:solidFill>
                  <a:srgbClr val="C00000"/>
                </a:solidFill>
              </a:rPr>
              <a:t>гибрида </a:t>
            </a:r>
            <a:r>
              <a:rPr lang="ru-RU" dirty="0">
                <a:solidFill>
                  <a:srgbClr val="C00000"/>
                </a:solidFill>
              </a:rPr>
              <a:t>первого </a:t>
            </a:r>
            <a:r>
              <a:rPr lang="ru-RU" dirty="0" smtClean="0">
                <a:solidFill>
                  <a:srgbClr val="C00000"/>
                </a:solidFill>
              </a:rPr>
              <a:t>поколения (</a:t>
            </a:r>
            <a:r>
              <a:rPr lang="en-US" dirty="0" smtClean="0">
                <a:solidFill>
                  <a:srgbClr val="C00000"/>
                </a:solidFill>
              </a:rPr>
              <a:t>F</a:t>
            </a:r>
            <a:r>
              <a:rPr lang="en-US" baseline="-25000" dirty="0" smtClean="0">
                <a:solidFill>
                  <a:srgbClr val="C00000"/>
                </a:solidFill>
              </a:rPr>
              <a:t>1</a:t>
            </a:r>
            <a:r>
              <a:rPr lang="ru-RU" dirty="0" smtClean="0">
                <a:solidFill>
                  <a:srgbClr val="C00000"/>
                </a:solidFill>
              </a:rPr>
              <a:t>) </a:t>
            </a:r>
            <a:r>
              <a:rPr lang="ru-RU" dirty="0">
                <a:solidFill>
                  <a:srgbClr val="C00000"/>
                </a:solidFill>
              </a:rPr>
              <a:t>одной или обеими родительскими </a:t>
            </a:r>
            <a:r>
              <a:rPr lang="ru-RU" dirty="0" smtClean="0">
                <a:solidFill>
                  <a:srgbClr val="C00000"/>
                </a:solidFill>
              </a:rPr>
              <a:t>формами.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6039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0000CC"/>
                </a:solidFill>
              </a:rPr>
              <a:t>Картирование генов </a:t>
            </a:r>
            <a:r>
              <a:rPr lang="en-US" sz="2400" b="1" dirty="0" smtClean="0">
                <a:solidFill>
                  <a:srgbClr val="0000CC"/>
                </a:solidFill>
              </a:rPr>
              <a:t>QTL</a:t>
            </a:r>
            <a:r>
              <a:rPr lang="ru-RU" sz="2400" b="1" dirty="0" smtClean="0">
                <a:solidFill>
                  <a:srgbClr val="0000CC"/>
                </a:solidFill>
              </a:rPr>
              <a:t> (</a:t>
            </a:r>
            <a:r>
              <a:rPr lang="en-US" sz="2400" b="1" i="1" dirty="0">
                <a:solidFill>
                  <a:srgbClr val="0000CC"/>
                </a:solidFill>
              </a:rPr>
              <a:t>Quantitative Trait Loci</a:t>
            </a:r>
            <a:r>
              <a:rPr lang="ru-RU" sz="2400" b="1" dirty="0" smtClean="0">
                <a:solidFill>
                  <a:srgbClr val="0000CC"/>
                </a:solidFill>
              </a:rPr>
              <a:t>) и использование их в практической селекции</a:t>
            </a:r>
            <a:endParaRPr lang="ru-RU" sz="2400" b="1" dirty="0">
              <a:solidFill>
                <a:srgbClr val="0000CC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400" b="1" u="sng" dirty="0">
                <a:solidFill>
                  <a:srgbClr val="0000CC"/>
                </a:solidFill>
              </a:rPr>
              <a:t>Локусы количественных признаков</a:t>
            </a:r>
            <a:r>
              <a:rPr lang="ru-RU" sz="2400" u="sng" dirty="0">
                <a:solidFill>
                  <a:srgbClr val="0000CC"/>
                </a:solidFill>
              </a:rPr>
              <a:t>, сокращённо — </a:t>
            </a:r>
            <a:r>
              <a:rPr lang="ru-RU" sz="2400" u="sng" dirty="0" smtClean="0">
                <a:solidFill>
                  <a:srgbClr val="0000CC"/>
                </a:solidFill>
              </a:rPr>
              <a:t>(</a:t>
            </a:r>
            <a:r>
              <a:rPr lang="ru-RU" sz="2400" u="sng" dirty="0">
                <a:solidFill>
                  <a:srgbClr val="0000CC"/>
                </a:solidFill>
              </a:rPr>
              <a:t>от англ. </a:t>
            </a:r>
            <a:r>
              <a:rPr lang="ru-RU" sz="2400" i="1" u="sng" dirty="0" err="1">
                <a:solidFill>
                  <a:srgbClr val="0000CC"/>
                </a:solidFill>
              </a:rPr>
              <a:t>Quantitative</a:t>
            </a:r>
            <a:r>
              <a:rPr lang="ru-RU" sz="2400" i="1" u="sng" dirty="0">
                <a:solidFill>
                  <a:srgbClr val="0000CC"/>
                </a:solidFill>
              </a:rPr>
              <a:t> </a:t>
            </a:r>
            <a:r>
              <a:rPr lang="ru-RU" sz="2400" i="1" u="sng" dirty="0" err="1">
                <a:solidFill>
                  <a:srgbClr val="0000CC"/>
                </a:solidFill>
              </a:rPr>
              <a:t>Trait</a:t>
            </a:r>
            <a:r>
              <a:rPr lang="ru-RU" sz="2400" i="1" u="sng" dirty="0">
                <a:solidFill>
                  <a:srgbClr val="0000CC"/>
                </a:solidFill>
              </a:rPr>
              <a:t> </a:t>
            </a:r>
            <a:r>
              <a:rPr lang="ru-RU" sz="2400" i="1" u="sng" dirty="0" err="1">
                <a:solidFill>
                  <a:srgbClr val="0000CC"/>
                </a:solidFill>
              </a:rPr>
              <a:t>Loci</a:t>
            </a:r>
            <a:r>
              <a:rPr lang="ru-RU" sz="2400" i="1" u="sng" dirty="0">
                <a:solidFill>
                  <a:srgbClr val="0000CC"/>
                </a:solidFill>
              </a:rPr>
              <a:t> — </a:t>
            </a:r>
            <a:r>
              <a:rPr lang="ru-RU" sz="2400" i="1" u="sng" dirty="0" err="1">
                <a:solidFill>
                  <a:srgbClr val="0000CC"/>
                </a:solidFill>
              </a:rPr>
              <a:t>QTLs</a:t>
            </a:r>
            <a:r>
              <a:rPr lang="ru-RU" sz="2400" u="sng" dirty="0">
                <a:solidFill>
                  <a:srgbClr val="0000CC"/>
                </a:solidFill>
              </a:rPr>
              <a:t>), являются участками ДНК, либо содержащими гены, либо </a:t>
            </a:r>
            <a:r>
              <a:rPr lang="ru-RU" sz="2400" u="sng" dirty="0" err="1" smtClean="0">
                <a:solidFill>
                  <a:srgbClr val="0000CC"/>
                </a:solidFill>
              </a:rPr>
              <a:t>сцепленнымис</a:t>
            </a:r>
            <a:r>
              <a:rPr lang="ru-RU" sz="2400" u="sng" dirty="0" smtClean="0">
                <a:solidFill>
                  <a:srgbClr val="0000CC"/>
                </a:solidFill>
              </a:rPr>
              <a:t> </a:t>
            </a:r>
            <a:r>
              <a:rPr lang="ru-RU" sz="2400" u="sng" dirty="0">
                <a:solidFill>
                  <a:srgbClr val="0000CC"/>
                </a:solidFill>
              </a:rPr>
              <a:t>генами, которые отвечают за тот или иной количественный </a:t>
            </a:r>
            <a:r>
              <a:rPr lang="ru-RU" sz="2400" u="sng" dirty="0" smtClean="0">
                <a:solidFill>
                  <a:srgbClr val="0000CC"/>
                </a:solidFill>
              </a:rPr>
              <a:t>признак.</a:t>
            </a:r>
          </a:p>
          <a:p>
            <a:pPr marL="0" indent="0">
              <a:buNone/>
            </a:pPr>
            <a:endParaRPr lang="ru-RU" sz="2400" u="sng" dirty="0" smtClean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rgbClr val="0000CC"/>
                </a:solidFill>
              </a:rPr>
              <a:t>	Сначала </a:t>
            </a:r>
            <a:r>
              <a:rPr lang="ru-RU" sz="2400" dirty="0">
                <a:solidFill>
                  <a:srgbClr val="0000CC"/>
                </a:solidFill>
              </a:rPr>
              <a:t>осуществляют поиск локусов количественных признаков в </a:t>
            </a:r>
            <a:r>
              <a:rPr lang="ru-RU" sz="2400" dirty="0" smtClean="0">
                <a:solidFill>
                  <a:srgbClr val="0000CC"/>
                </a:solidFill>
              </a:rPr>
              <a:t>расщепляющихся  </a:t>
            </a:r>
            <a:r>
              <a:rPr lang="ru-RU" sz="2400" dirty="0">
                <a:solidFill>
                  <a:srgbClr val="0000CC"/>
                </a:solidFill>
              </a:rPr>
              <a:t>популяций. После их обнаружения и картирования </a:t>
            </a:r>
            <a:r>
              <a:rPr lang="ru-RU" sz="2400" dirty="0" smtClean="0">
                <a:solidFill>
                  <a:srgbClr val="0000CC"/>
                </a:solidFill>
              </a:rPr>
              <a:t>возможно </a:t>
            </a:r>
            <a:r>
              <a:rPr lang="ru-RU" sz="2400" dirty="0">
                <a:solidFill>
                  <a:srgbClr val="0000CC"/>
                </a:solidFill>
              </a:rPr>
              <a:t>использование принципов маркерной селекции для повышения </a:t>
            </a:r>
            <a:r>
              <a:rPr lang="ru-RU" sz="2400" dirty="0" smtClean="0">
                <a:solidFill>
                  <a:srgbClr val="0000CC"/>
                </a:solidFill>
              </a:rPr>
              <a:t>урожайности.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0000CC"/>
                </a:solidFill>
              </a:rPr>
              <a:t>	</a:t>
            </a:r>
            <a:r>
              <a:rPr lang="ru-RU" sz="2400" dirty="0" smtClean="0">
                <a:solidFill>
                  <a:srgbClr val="0000CC"/>
                </a:solidFill>
              </a:rPr>
              <a:t>Сложность </a:t>
            </a:r>
            <a:r>
              <a:rPr lang="ru-RU" sz="2400" dirty="0">
                <a:solidFill>
                  <a:srgbClr val="0000CC"/>
                </a:solidFill>
              </a:rPr>
              <a:t>работы заключается в необходимости контролировать </a:t>
            </a:r>
            <a:r>
              <a:rPr lang="ru-RU" sz="2400" dirty="0" smtClean="0">
                <a:solidFill>
                  <a:srgbClr val="0000CC"/>
                </a:solidFill>
              </a:rPr>
              <a:t>огромное </a:t>
            </a:r>
            <a:r>
              <a:rPr lang="ru-RU" sz="2400" dirty="0">
                <a:solidFill>
                  <a:srgbClr val="0000CC"/>
                </a:solidFill>
              </a:rPr>
              <a:t>число локусов одновременно. Это возможно только на </a:t>
            </a:r>
            <a:r>
              <a:rPr lang="ru-RU" sz="2400" dirty="0" smtClean="0">
                <a:solidFill>
                  <a:srgbClr val="0000CC"/>
                </a:solidFill>
              </a:rPr>
              <a:t>современном </a:t>
            </a:r>
            <a:r>
              <a:rPr lang="ru-RU" sz="2400" dirty="0">
                <a:solidFill>
                  <a:srgbClr val="0000CC"/>
                </a:solidFill>
              </a:rPr>
              <a:t>высокопроизводительном оборудовании.</a:t>
            </a:r>
          </a:p>
        </p:txBody>
      </p:sp>
    </p:spTree>
    <p:extLst>
      <p:ext uri="{BB962C8B-B14F-4D97-AF65-F5344CB8AC3E}">
        <p14:creationId xmlns:p14="http://schemas.microsoft.com/office/powerpoint/2010/main" val="12908607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Генетическая инженерия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00CC"/>
                </a:solidFill>
              </a:rPr>
              <a:t>	Генетическая </a:t>
            </a:r>
            <a:r>
              <a:rPr lang="ru-RU" dirty="0">
                <a:solidFill>
                  <a:srgbClr val="0000CC"/>
                </a:solidFill>
              </a:rPr>
              <a:t>инженерия  –  совокупность техник, позволяющих </a:t>
            </a:r>
            <a:r>
              <a:rPr lang="ru-RU" dirty="0" smtClean="0">
                <a:solidFill>
                  <a:srgbClr val="0000CC"/>
                </a:solidFill>
              </a:rPr>
              <a:t>направленно </a:t>
            </a:r>
            <a:r>
              <a:rPr lang="ru-RU" dirty="0">
                <a:solidFill>
                  <a:srgbClr val="0000CC"/>
                </a:solidFill>
              </a:rPr>
              <a:t>изменять генотип живого организма путем встраивания в его </a:t>
            </a:r>
            <a:r>
              <a:rPr lang="ru-RU" dirty="0" smtClean="0">
                <a:solidFill>
                  <a:srgbClr val="0000CC"/>
                </a:solidFill>
              </a:rPr>
              <a:t>геном </a:t>
            </a:r>
            <a:r>
              <a:rPr lang="ru-RU" dirty="0">
                <a:solidFill>
                  <a:srgbClr val="0000CC"/>
                </a:solidFill>
              </a:rPr>
              <a:t>чужеродных генов. Эти гены могут быть искусственно синтезированы </a:t>
            </a:r>
            <a:r>
              <a:rPr lang="ru-RU" dirty="0" smtClean="0">
                <a:solidFill>
                  <a:srgbClr val="0000CC"/>
                </a:solidFill>
              </a:rPr>
              <a:t>или </a:t>
            </a:r>
            <a:r>
              <a:rPr lang="ru-RU" dirty="0">
                <a:solidFill>
                  <a:srgbClr val="0000CC"/>
                </a:solidFill>
              </a:rPr>
              <a:t>взяты от других организмов, скрещивания с которыми обычным путем </a:t>
            </a:r>
            <a:r>
              <a:rPr lang="ru-RU" dirty="0" smtClean="0">
                <a:solidFill>
                  <a:srgbClr val="0000CC"/>
                </a:solidFill>
              </a:rPr>
              <a:t>невозможны</a:t>
            </a:r>
            <a:r>
              <a:rPr lang="ru-RU" dirty="0">
                <a:solidFill>
                  <a:srgbClr val="0000CC"/>
                </a:solidFill>
              </a:rPr>
              <a:t>.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00CC"/>
                </a:solidFill>
              </a:rPr>
              <a:t>	Организм</a:t>
            </a:r>
            <a:r>
              <a:rPr lang="ru-RU" dirty="0">
                <a:solidFill>
                  <a:srgbClr val="0000CC"/>
                </a:solidFill>
              </a:rPr>
              <a:t>, полученный с помощью генной инженерии, называется </a:t>
            </a:r>
            <a:r>
              <a:rPr lang="ru-RU" dirty="0" smtClean="0">
                <a:solidFill>
                  <a:srgbClr val="0000CC"/>
                </a:solidFill>
              </a:rPr>
              <a:t>генетически </a:t>
            </a:r>
            <a:r>
              <a:rPr lang="ru-RU" dirty="0">
                <a:solidFill>
                  <a:srgbClr val="0000CC"/>
                </a:solidFill>
              </a:rPr>
              <a:t>модифицированным (ГМО). Целью создания ГМО является </a:t>
            </a:r>
            <a:r>
              <a:rPr lang="ru-RU" dirty="0" smtClean="0">
                <a:solidFill>
                  <a:srgbClr val="0000CC"/>
                </a:solidFill>
              </a:rPr>
              <a:t>улучшение сельскохозяйственных </a:t>
            </a:r>
            <a:r>
              <a:rPr lang="ru-RU" dirty="0">
                <a:solidFill>
                  <a:srgbClr val="0000CC"/>
                </a:solidFill>
              </a:rPr>
              <a:t>растений, животных и микроорганизмов, </a:t>
            </a:r>
            <a:r>
              <a:rPr lang="ru-RU" dirty="0" smtClean="0">
                <a:solidFill>
                  <a:srgbClr val="0000CC"/>
                </a:solidFill>
              </a:rPr>
              <a:t>невозможное </a:t>
            </a:r>
            <a:r>
              <a:rPr lang="ru-RU" dirty="0">
                <a:solidFill>
                  <a:srgbClr val="0000CC"/>
                </a:solidFill>
              </a:rPr>
              <a:t>методами традиционной селекции. </a:t>
            </a:r>
            <a:endParaRPr lang="ru-RU" dirty="0" smtClean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00CC"/>
                </a:solidFill>
              </a:rPr>
              <a:t>	На </a:t>
            </a:r>
            <a:r>
              <a:rPr lang="ru-RU" dirty="0">
                <a:solidFill>
                  <a:srgbClr val="0000CC"/>
                </a:solidFill>
              </a:rPr>
              <a:t>сегодняшний день созданы генетически модифицированные </a:t>
            </a:r>
            <a:r>
              <a:rPr lang="ru-RU" dirty="0" smtClean="0">
                <a:solidFill>
                  <a:srgbClr val="0000CC"/>
                </a:solidFill>
              </a:rPr>
              <a:t>сорта </a:t>
            </a:r>
            <a:r>
              <a:rPr lang="ru-RU" dirty="0">
                <a:solidFill>
                  <a:srgbClr val="0000CC"/>
                </a:solidFill>
              </a:rPr>
              <a:t>растений, устойчивые к системным гербицидам, вредителям и </a:t>
            </a:r>
            <a:r>
              <a:rPr lang="ru-RU" dirty="0" smtClean="0">
                <a:solidFill>
                  <a:srgbClr val="0000CC"/>
                </a:solidFill>
              </a:rPr>
              <a:t>болезням</a:t>
            </a:r>
            <a:r>
              <a:rPr lang="ru-RU" dirty="0">
                <a:solidFill>
                  <a:srgbClr val="0000CC"/>
                </a:solidFill>
              </a:rPr>
              <a:t>, которые занимают очень существенные площади в мировом </a:t>
            </a:r>
            <a:r>
              <a:rPr lang="ru-RU" dirty="0" smtClean="0">
                <a:solidFill>
                  <a:srgbClr val="0000CC"/>
                </a:solidFill>
              </a:rPr>
              <a:t>земледелии</a:t>
            </a:r>
            <a:r>
              <a:rPr lang="ru-RU" dirty="0">
                <a:solidFill>
                  <a:srgbClr val="0000CC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579949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C00000"/>
                </a:solidFill>
              </a:rPr>
              <a:t>Основные этапы создания ГМО</a:t>
            </a:r>
            <a:r>
              <a:rPr lang="ru-RU" sz="3600" dirty="0" smtClean="0">
                <a:solidFill>
                  <a:srgbClr val="C00000"/>
                </a:solidFill>
              </a:rPr>
              <a:t>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764704"/>
            <a:ext cx="8784976" cy="54006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00CC"/>
                </a:solidFill>
              </a:rPr>
              <a:t>1</a:t>
            </a:r>
            <a:r>
              <a:rPr lang="ru-RU" dirty="0">
                <a:solidFill>
                  <a:srgbClr val="0000CC"/>
                </a:solidFill>
              </a:rPr>
              <a:t>. Получение изолированного гена.</a:t>
            </a:r>
          </a:p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</a:rPr>
              <a:t>2. Введение гена в вектор для переноса в организм.</a:t>
            </a:r>
          </a:p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</a:rPr>
              <a:t>3. Перенос вектора с геном в модифицируемый организм.</a:t>
            </a:r>
          </a:p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</a:rPr>
              <a:t>4. Преобразование клеток организма.</a:t>
            </a:r>
          </a:p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</a:rPr>
              <a:t>5. Отбор генетически модифицированных организмов и устранение </a:t>
            </a:r>
            <a:r>
              <a:rPr lang="ru-RU" dirty="0" smtClean="0">
                <a:solidFill>
                  <a:srgbClr val="0000CC"/>
                </a:solidFill>
              </a:rPr>
              <a:t>тех</a:t>
            </a:r>
            <a:r>
              <a:rPr lang="ru-RU" dirty="0">
                <a:solidFill>
                  <a:srgbClr val="0000CC"/>
                </a:solidFill>
              </a:rPr>
              <a:t>, которые не были успешно модифицированы.</a:t>
            </a:r>
          </a:p>
          <a:p>
            <a:pPr marL="0" indent="0">
              <a:buNone/>
            </a:pPr>
            <a:endParaRPr lang="ru-RU" dirty="0" smtClean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</a:rPr>
              <a:t>	</a:t>
            </a:r>
            <a:r>
              <a:rPr lang="ru-RU" dirty="0" smtClean="0">
                <a:solidFill>
                  <a:srgbClr val="0000CC"/>
                </a:solidFill>
              </a:rPr>
              <a:t>Чтобы </a:t>
            </a:r>
            <a:r>
              <a:rPr lang="ru-RU" dirty="0">
                <a:solidFill>
                  <a:srgbClr val="0000CC"/>
                </a:solidFill>
              </a:rPr>
              <a:t>встроить ген в вектор, используют ферменты  —  </a:t>
            </a:r>
            <a:r>
              <a:rPr lang="ru-RU" dirty="0" err="1">
                <a:solidFill>
                  <a:srgbClr val="0000CC"/>
                </a:solidFill>
              </a:rPr>
              <a:t>рестриктазы</a:t>
            </a:r>
            <a:r>
              <a:rPr lang="ru-RU" dirty="0">
                <a:solidFill>
                  <a:srgbClr val="0000CC"/>
                </a:solidFill>
              </a:rPr>
              <a:t> </a:t>
            </a:r>
          </a:p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</a:rPr>
              <a:t>и </a:t>
            </a:r>
            <a:r>
              <a:rPr lang="ru-RU" dirty="0" err="1">
                <a:solidFill>
                  <a:srgbClr val="0000CC"/>
                </a:solidFill>
              </a:rPr>
              <a:t>лигазы</a:t>
            </a:r>
            <a:r>
              <a:rPr lang="ru-RU" dirty="0">
                <a:solidFill>
                  <a:srgbClr val="0000CC"/>
                </a:solidFill>
              </a:rPr>
              <a:t>. С помощью </a:t>
            </a:r>
            <a:r>
              <a:rPr lang="ru-RU" dirty="0" err="1">
                <a:solidFill>
                  <a:srgbClr val="0000CC"/>
                </a:solidFill>
              </a:rPr>
              <a:t>рестриктаз</a:t>
            </a:r>
            <a:r>
              <a:rPr lang="ru-RU" dirty="0">
                <a:solidFill>
                  <a:srgbClr val="0000CC"/>
                </a:solidFill>
              </a:rPr>
              <a:t> ген и вектор можно разрезать на кусочки. </a:t>
            </a:r>
          </a:p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</a:rPr>
              <a:t>С помощью </a:t>
            </a:r>
            <a:r>
              <a:rPr lang="ru-RU" dirty="0" err="1">
                <a:solidFill>
                  <a:srgbClr val="0000CC"/>
                </a:solidFill>
              </a:rPr>
              <a:t>лигаз</a:t>
            </a:r>
            <a:r>
              <a:rPr lang="ru-RU" dirty="0">
                <a:solidFill>
                  <a:srgbClr val="0000CC"/>
                </a:solidFill>
              </a:rPr>
              <a:t>  такие кусочки можно «склеивать», соединять в иной </a:t>
            </a:r>
            <a:r>
              <a:rPr lang="ru-RU" dirty="0" smtClean="0">
                <a:solidFill>
                  <a:srgbClr val="0000CC"/>
                </a:solidFill>
              </a:rPr>
              <a:t>комбинации</a:t>
            </a:r>
            <a:r>
              <a:rPr lang="ru-RU" dirty="0">
                <a:solidFill>
                  <a:srgbClr val="0000CC"/>
                </a:solidFill>
              </a:rPr>
              <a:t>, конструируя новый ген или заключая его в вектор.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00CC"/>
                </a:solidFill>
              </a:rPr>
              <a:t>	Техника </a:t>
            </a:r>
            <a:r>
              <a:rPr lang="ru-RU" dirty="0">
                <a:solidFill>
                  <a:srgbClr val="0000CC"/>
                </a:solidFill>
              </a:rPr>
              <a:t>введения генов в бактерии была разработана на основе </a:t>
            </a:r>
          </a:p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</a:rPr>
              <a:t>бактериальной трансформации, открытой Ф. </a:t>
            </a:r>
            <a:r>
              <a:rPr lang="ru-RU" dirty="0" err="1">
                <a:solidFill>
                  <a:srgbClr val="0000CC"/>
                </a:solidFill>
              </a:rPr>
              <a:t>Гриффитом</a:t>
            </a:r>
            <a:r>
              <a:rPr lang="ru-RU" dirty="0">
                <a:solidFill>
                  <a:srgbClr val="0000CC"/>
                </a:solidFill>
              </a:rPr>
              <a:t>, в ходе которой </a:t>
            </a:r>
          </a:p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</a:rPr>
              <a:t>осуществляется обмен </a:t>
            </a:r>
            <a:r>
              <a:rPr lang="ru-RU" dirty="0" err="1">
                <a:solidFill>
                  <a:srgbClr val="0000CC"/>
                </a:solidFill>
              </a:rPr>
              <a:t>плазмидами</a:t>
            </a:r>
            <a:r>
              <a:rPr lang="ru-RU" dirty="0">
                <a:solidFill>
                  <a:srgbClr val="0000CC"/>
                </a:solidFill>
              </a:rPr>
              <a:t> (небольшими фрагментами </a:t>
            </a:r>
          </a:p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</a:rPr>
              <a:t>нехромосомной ДНК). </a:t>
            </a:r>
            <a:r>
              <a:rPr lang="ru-RU" dirty="0" err="1">
                <a:solidFill>
                  <a:srgbClr val="0000CC"/>
                </a:solidFill>
              </a:rPr>
              <a:t>Плазмидные</a:t>
            </a:r>
            <a:r>
              <a:rPr lang="ru-RU" dirty="0">
                <a:solidFill>
                  <a:srgbClr val="0000CC"/>
                </a:solidFill>
              </a:rPr>
              <a:t> технологии легли в основу введения </a:t>
            </a:r>
          </a:p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</a:rPr>
              <a:t>искусственных генов в бактериальные клетки. Для введения готового гена в </a:t>
            </a:r>
          </a:p>
          <a:p>
            <a:pPr marL="0" indent="0">
              <a:buNone/>
            </a:pPr>
            <a:r>
              <a:rPr lang="ru-RU" dirty="0">
                <a:solidFill>
                  <a:srgbClr val="0000CC"/>
                </a:solidFill>
              </a:rPr>
              <a:t>наследственный аппарат клеток растений и животных используется процесс </a:t>
            </a:r>
          </a:p>
          <a:p>
            <a:pPr marL="0" indent="0">
              <a:buNone/>
            </a:pPr>
            <a:r>
              <a:rPr lang="ru-RU" dirty="0" err="1">
                <a:solidFill>
                  <a:srgbClr val="0000CC"/>
                </a:solidFill>
              </a:rPr>
              <a:t>трансфекции</a:t>
            </a:r>
            <a:r>
              <a:rPr lang="ru-RU" dirty="0">
                <a:solidFill>
                  <a:srgbClr val="0000CC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60579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base"/>
            <a:r>
              <a:rPr lang="ru-RU" sz="2700" dirty="0">
                <a:solidFill>
                  <a:srgbClr val="C00000"/>
                </a:solidFill>
              </a:rPr>
              <a:t>Одними из современных методов являются методы клеточной, хромосомной и генной инженерии.</a:t>
            </a:r>
            <a:br>
              <a:rPr lang="ru-RU" sz="2700" dirty="0">
                <a:solidFill>
                  <a:srgbClr val="C00000"/>
                </a:solidFill>
              </a:rPr>
            </a:br>
            <a:r>
              <a:rPr lang="ru-RU" sz="2700" b="1" cap="all" dirty="0">
                <a:solidFill>
                  <a:srgbClr val="C00000"/>
                </a:solidFill>
              </a:rPr>
              <a:t>КЛЕТОЧНАЯ </a:t>
            </a:r>
            <a:r>
              <a:rPr lang="ru-RU" sz="2700" b="1" cap="all" dirty="0" smtClean="0">
                <a:solidFill>
                  <a:srgbClr val="C00000"/>
                </a:solidFill>
              </a:rPr>
              <a:t>ИНЖЕНЕРИЯ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ru-RU" dirty="0" smtClean="0">
                <a:solidFill>
                  <a:srgbClr val="0000CC"/>
                </a:solidFill>
              </a:rPr>
              <a:t>Основана </a:t>
            </a:r>
            <a:r>
              <a:rPr lang="ru-RU" dirty="0">
                <a:solidFill>
                  <a:srgbClr val="0000CC"/>
                </a:solidFill>
              </a:rPr>
              <a:t>на культивации отдельных клеток и тканей на специально созданных искусственных средах. Такие среды содержат минеральные соли, аминокислоты, гормоны и прочие вещества, необходимые для поддержания жизнедеятельности клеток или тканей.</a:t>
            </a:r>
          </a:p>
          <a:p>
            <a:pPr fontAlgn="base"/>
            <a:r>
              <a:rPr lang="ru-RU" dirty="0">
                <a:solidFill>
                  <a:srgbClr val="0000CC"/>
                </a:solidFill>
              </a:rPr>
              <a:t>Одним из направлений является создание </a:t>
            </a:r>
            <a:r>
              <a:rPr lang="ru-RU" b="1" i="1" dirty="0">
                <a:solidFill>
                  <a:srgbClr val="0000CC"/>
                </a:solidFill>
              </a:rPr>
              <a:t>культур клеток</a:t>
            </a:r>
            <a:r>
              <a:rPr lang="ru-RU" dirty="0">
                <a:solidFill>
                  <a:srgbClr val="0000CC"/>
                </a:solidFill>
              </a:rPr>
              <a:t> (тканей). Культуры клеток выращивают на питательных средах из соматических клеток. Отдельные растительные клетки </a:t>
            </a:r>
            <a:r>
              <a:rPr lang="ru-RU" dirty="0" smtClean="0">
                <a:solidFill>
                  <a:srgbClr val="0000CC"/>
                </a:solidFill>
              </a:rPr>
              <a:t>имеют свойство</a:t>
            </a:r>
            <a:r>
              <a:rPr lang="ru-RU" dirty="0">
                <a:solidFill>
                  <a:srgbClr val="0000CC"/>
                </a:solidFill>
              </a:rPr>
              <a:t> </a:t>
            </a:r>
            <a:r>
              <a:rPr lang="ru-RU" i="1" dirty="0">
                <a:solidFill>
                  <a:srgbClr val="0000CC"/>
                </a:solidFill>
              </a:rPr>
              <a:t>(</a:t>
            </a:r>
            <a:r>
              <a:rPr lang="ru-RU" b="1" i="1" dirty="0" err="1">
                <a:solidFill>
                  <a:srgbClr val="0000CC"/>
                </a:solidFill>
              </a:rPr>
              <a:t>тотипатентность</a:t>
            </a:r>
            <a:r>
              <a:rPr lang="ru-RU" i="1" dirty="0">
                <a:solidFill>
                  <a:srgbClr val="0000CC"/>
                </a:solidFill>
              </a:rPr>
              <a:t>)</a:t>
            </a:r>
            <a:r>
              <a:rPr lang="ru-RU" dirty="0">
                <a:solidFill>
                  <a:srgbClr val="0000CC"/>
                </a:solidFill>
              </a:rPr>
              <a:t> – регенерируют к полноценным растениям. При этом все растения располагают идентичной наследственной информацией. Таким образом, получают клон.</a:t>
            </a:r>
          </a:p>
          <a:p>
            <a:endParaRPr lang="ru-RU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6028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6192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552728"/>
          </a:xfrm>
        </p:spPr>
        <p:txBody>
          <a:bodyPr>
            <a:normAutofit/>
          </a:bodyPr>
          <a:lstStyle/>
          <a:p>
            <a:pPr fontAlgn="base"/>
            <a:r>
              <a:rPr lang="ru-RU" sz="1600" b="1" i="1" dirty="0">
                <a:solidFill>
                  <a:srgbClr val="C00000"/>
                </a:solidFill>
              </a:rPr>
              <a:t>Клон</a:t>
            </a:r>
            <a:r>
              <a:rPr lang="ru-RU" sz="1600" i="1" dirty="0">
                <a:solidFill>
                  <a:srgbClr val="C00000"/>
                </a:solidFill>
              </a:rPr>
              <a:t> (от греч. клон – потомок, ветвь) – это клетки или потомки, которые возникли от общего предка. Клон получают при вегетативном размножении растений, почковании растений, грибов, животных, фрагментации животных.</a:t>
            </a:r>
          </a:p>
          <a:p>
            <a:pPr fontAlgn="base"/>
            <a:r>
              <a:rPr lang="ru-RU" sz="1600" i="1" dirty="0">
                <a:solidFill>
                  <a:srgbClr val="C00000"/>
                </a:solidFill>
              </a:rPr>
              <a:t>У животных искусственно получают клон, если из неоплодотворенной яйцеклетки удаляют ядро и заменяют его ядром из соматической клетки. Таким образом, получают точную генетическую копию организма, которую клонируют.</a:t>
            </a:r>
          </a:p>
          <a:p>
            <a:pPr fontAlgn="base"/>
            <a:r>
              <a:rPr lang="ru-RU" dirty="0">
                <a:solidFill>
                  <a:srgbClr val="0000CC"/>
                </a:solidFill>
              </a:rPr>
              <a:t>Новым методом клеточной инженерии является получение у растений </a:t>
            </a:r>
            <a:r>
              <a:rPr lang="ru-RU" dirty="0" err="1">
                <a:solidFill>
                  <a:srgbClr val="0000CC"/>
                </a:solidFill>
              </a:rPr>
              <a:t>гаплоидов</a:t>
            </a:r>
            <a:r>
              <a:rPr lang="ru-RU" dirty="0">
                <a:solidFill>
                  <a:srgbClr val="0000CC"/>
                </a:solidFill>
              </a:rPr>
              <a:t> </a:t>
            </a:r>
            <a:r>
              <a:rPr lang="ru-RU" i="1" dirty="0">
                <a:solidFill>
                  <a:srgbClr val="0000CC"/>
                </a:solidFill>
              </a:rPr>
              <a:t>(</a:t>
            </a:r>
            <a:r>
              <a:rPr lang="ru-RU" b="1" i="1" dirty="0">
                <a:solidFill>
                  <a:srgbClr val="0000CC"/>
                </a:solidFill>
              </a:rPr>
              <a:t>метод </a:t>
            </a:r>
            <a:r>
              <a:rPr lang="ru-RU" b="1" i="1" dirty="0" err="1">
                <a:solidFill>
                  <a:srgbClr val="0000CC"/>
                </a:solidFill>
              </a:rPr>
              <a:t>гаплоидов</a:t>
            </a:r>
            <a:r>
              <a:rPr lang="ru-RU" i="1" dirty="0">
                <a:solidFill>
                  <a:srgbClr val="0000CC"/>
                </a:solidFill>
              </a:rPr>
              <a:t>)</a:t>
            </a:r>
            <a:r>
              <a:rPr lang="ru-RU" dirty="0">
                <a:solidFill>
                  <a:srgbClr val="0000CC"/>
                </a:solidFill>
              </a:rPr>
              <a:t>. Для этого проращивают пыльцу и получают из нее полноценное растение, клетки которого имеют гаплоидный набор клеток. Этот метод позволяет быстрее вывести чистые линии – гомозиготные по свойствам растения (при увеличении набора хромосом вдвое).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67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solidFill>
                  <a:srgbClr val="C00000"/>
                </a:solidFill>
              </a:rPr>
              <a:t>Процесс получения </a:t>
            </a:r>
            <a:r>
              <a:rPr lang="ru-RU" sz="3200" dirty="0" err="1">
                <a:solidFill>
                  <a:srgbClr val="C00000"/>
                </a:solidFill>
              </a:rPr>
              <a:t>гаплоидов</a:t>
            </a:r>
            <a:r>
              <a:rPr lang="ru-RU" sz="3200" dirty="0">
                <a:solidFill>
                  <a:srgbClr val="C00000"/>
                </a:solidFill>
              </a:rPr>
              <a:t> методом культуры пыльников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000" y="1556792"/>
            <a:ext cx="9001000" cy="5141168"/>
          </a:xfrm>
        </p:spPr>
        <p:txBody>
          <a:bodyPr>
            <a:normAutofit/>
          </a:bodyPr>
          <a:lstStyle/>
          <a:p>
            <a:pPr marL="0" indent="361950">
              <a:buNone/>
            </a:pPr>
            <a:r>
              <a:rPr lang="ru-RU" b="1" dirty="0" smtClean="0"/>
              <a:t>1 этап. Стерилизация </a:t>
            </a:r>
            <a:r>
              <a:rPr lang="ru-RU" b="1" dirty="0"/>
              <a:t>бутонов. </a:t>
            </a:r>
            <a:r>
              <a:rPr lang="ru-RU" sz="2400" i="1" dirty="0">
                <a:solidFill>
                  <a:srgbClr val="1B22B5"/>
                </a:solidFill>
              </a:rPr>
              <a:t>Для повышения количества образующегося из микроспор материала рекомендуется после стерилизации выдерживать пыльники при пониженной температуре. Для каждого вида </a:t>
            </a:r>
            <a:r>
              <a:rPr lang="ru-RU" sz="2400" i="1" dirty="0" smtClean="0">
                <a:solidFill>
                  <a:srgbClr val="1B22B5"/>
                </a:solidFill>
              </a:rPr>
              <a:t>определяется оптимальная температура </a:t>
            </a:r>
            <a:r>
              <a:rPr lang="ru-RU" sz="2400" i="1" dirty="0">
                <a:solidFill>
                  <a:srgbClr val="1B22B5"/>
                </a:solidFill>
              </a:rPr>
              <a:t>и время инкубации. Эти величины зависят от стадии развития пыльцы. </a:t>
            </a:r>
            <a:endParaRPr lang="ru-RU" sz="2400" i="1" dirty="0" smtClean="0">
              <a:solidFill>
                <a:srgbClr val="1B22B5"/>
              </a:solidFill>
            </a:endParaRPr>
          </a:p>
          <a:p>
            <a:pPr marL="0" indent="361950">
              <a:buNone/>
            </a:pPr>
            <a:r>
              <a:rPr lang="ru-RU" sz="2400" i="1" dirty="0" smtClean="0">
                <a:solidFill>
                  <a:srgbClr val="1B22B5"/>
                </a:solidFill>
              </a:rPr>
              <a:t>Воздействие </a:t>
            </a:r>
            <a:r>
              <a:rPr lang="ru-RU" sz="2400" i="1" dirty="0">
                <a:solidFill>
                  <a:srgbClr val="1B22B5"/>
                </a:solidFill>
              </a:rPr>
              <a:t>низкой температуры можно рассматривать либо как способ задержки процессов развития микроспор и сохранения их жизнеспособности, либо как стресс, меняющий программу развития пыльцы.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694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24" y="3814"/>
            <a:ext cx="8589024" cy="2849122"/>
          </a:xfrm>
        </p:spPr>
        <p:txBody>
          <a:bodyPr>
            <a:normAutofit lnSpcReduction="10000"/>
          </a:bodyPr>
          <a:lstStyle/>
          <a:p>
            <a:pPr marL="0" indent="361950">
              <a:buNone/>
            </a:pPr>
            <a:r>
              <a:rPr lang="ru-RU" b="1" dirty="0" smtClean="0"/>
              <a:t>2 этап. Препарирование</a:t>
            </a:r>
            <a:r>
              <a:rPr lang="ru-RU" b="1" dirty="0"/>
              <a:t>. </a:t>
            </a:r>
            <a:endParaRPr lang="ru-RU" b="1" dirty="0" smtClean="0"/>
          </a:p>
          <a:p>
            <a:pPr marL="0" indent="361950">
              <a:buNone/>
            </a:pPr>
            <a:r>
              <a:rPr lang="ru-RU" sz="2800" i="1" dirty="0" smtClean="0">
                <a:solidFill>
                  <a:srgbClr val="1B22B5"/>
                </a:solidFill>
              </a:rPr>
              <a:t>Пыльники </a:t>
            </a:r>
            <a:r>
              <a:rPr lang="ru-RU" sz="2800" i="1" dirty="0">
                <a:solidFill>
                  <a:srgbClr val="1B22B5"/>
                </a:solidFill>
              </a:rPr>
              <a:t>большинства видов растений обладают достаточным размером и поэтому относительно легко могут быть извлечены из цветков. </a:t>
            </a:r>
            <a:endParaRPr lang="ru-RU" sz="2800" i="1" dirty="0" smtClean="0">
              <a:solidFill>
                <a:srgbClr val="1B22B5"/>
              </a:solidFill>
            </a:endParaRPr>
          </a:p>
          <a:p>
            <a:pPr marL="0" indent="361950">
              <a:buNone/>
            </a:pPr>
            <a:r>
              <a:rPr lang="ru-RU" sz="2800" i="1" dirty="0" smtClean="0">
                <a:solidFill>
                  <a:srgbClr val="1B22B5"/>
                </a:solidFill>
              </a:rPr>
              <a:t>Во </a:t>
            </a:r>
            <a:r>
              <a:rPr lang="ru-RU" sz="2800" i="1" dirty="0">
                <a:solidFill>
                  <a:srgbClr val="1B22B5"/>
                </a:solidFill>
              </a:rPr>
              <a:t>время извлечения пыльников ни в коем случае нельзя их повреждать</a:t>
            </a:r>
            <a:r>
              <a:rPr lang="ru-RU" sz="2800" i="1" dirty="0" smtClean="0">
                <a:solidFill>
                  <a:srgbClr val="1B22B5"/>
                </a:solidFill>
              </a:rPr>
              <a:t>.</a:t>
            </a:r>
            <a:endParaRPr lang="ru-RU" sz="2800" i="1" dirty="0">
              <a:solidFill>
                <a:srgbClr val="1B22B5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96"/>
          <a:stretch/>
        </p:blipFill>
        <p:spPr bwMode="auto">
          <a:xfrm>
            <a:off x="3967630" y="3016661"/>
            <a:ext cx="5176369" cy="3164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23606" y="2780928"/>
            <a:ext cx="42484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/>
            <a:r>
              <a:rPr lang="ru-RU" sz="2400" i="1" dirty="0">
                <a:solidFill>
                  <a:srgbClr val="C00000"/>
                </a:solidFill>
              </a:rPr>
              <a:t>Поврежденные пыльники обязательно отбрасывают, т.к. в противном случае каллус может образовываться не из пыльцы, а из соматических диплоидных клеток тканей пыльников.</a:t>
            </a:r>
          </a:p>
        </p:txBody>
      </p:sp>
      <p:sp>
        <p:nvSpPr>
          <p:cNvPr id="5" name="Овал 4"/>
          <p:cNvSpPr/>
          <p:nvPr/>
        </p:nvSpPr>
        <p:spPr>
          <a:xfrm>
            <a:off x="6732240" y="4010962"/>
            <a:ext cx="1440160" cy="786189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372078" y="4221088"/>
            <a:ext cx="952718" cy="756084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05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04664"/>
            <a:ext cx="5688632" cy="4896544"/>
          </a:xfrm>
        </p:spPr>
        <p:txBody>
          <a:bodyPr>
            <a:normAutofit fontScale="85000" lnSpcReduction="10000"/>
          </a:bodyPr>
          <a:lstStyle/>
          <a:p>
            <a:pPr marL="0" indent="447675">
              <a:buNone/>
            </a:pPr>
            <a:r>
              <a:rPr lang="ru-RU" b="1" dirty="0" smtClean="0"/>
              <a:t>3 этап. Перенос пыльников на </a:t>
            </a:r>
            <a:r>
              <a:rPr lang="ru-RU" b="1" dirty="0"/>
              <a:t>среду для культивирования. </a:t>
            </a:r>
            <a:r>
              <a:rPr lang="ru-RU" i="1" dirty="0" smtClean="0">
                <a:solidFill>
                  <a:srgbClr val="1B22B5"/>
                </a:solidFill>
              </a:rPr>
              <a:t>(среды МС, Ничей </a:t>
            </a:r>
            <a:r>
              <a:rPr lang="ru-RU" i="1" dirty="0">
                <a:solidFill>
                  <a:srgbClr val="1B22B5"/>
                </a:solidFill>
              </a:rPr>
              <a:t>и др</a:t>
            </a:r>
            <a:r>
              <a:rPr lang="ru-RU" i="1" dirty="0" smtClean="0">
                <a:solidFill>
                  <a:srgbClr val="1B22B5"/>
                </a:solidFill>
              </a:rPr>
              <a:t>.)</a:t>
            </a:r>
          </a:p>
          <a:p>
            <a:pPr marL="0" indent="447675">
              <a:buNone/>
            </a:pPr>
            <a:r>
              <a:rPr lang="ru-RU" sz="2800" i="1" dirty="0">
                <a:solidFill>
                  <a:srgbClr val="1B22B5"/>
                </a:solidFill>
              </a:rPr>
              <a:t>Культивирование пыльников проводят на жидких, полужидких и комбинированных средах – двуслойных. </a:t>
            </a:r>
            <a:endParaRPr lang="ru-RU" sz="2800" i="1" dirty="0" smtClean="0">
              <a:solidFill>
                <a:srgbClr val="1B22B5"/>
              </a:solidFill>
            </a:endParaRPr>
          </a:p>
          <a:p>
            <a:pPr marL="0" indent="447675">
              <a:buNone/>
            </a:pPr>
            <a:r>
              <a:rPr lang="ru-RU" sz="2800" i="1" dirty="0">
                <a:solidFill>
                  <a:srgbClr val="1B22B5"/>
                </a:solidFill>
              </a:rPr>
              <a:t>Формирование </a:t>
            </a:r>
            <a:r>
              <a:rPr lang="ru-RU" sz="2800" i="1" dirty="0" err="1">
                <a:solidFill>
                  <a:srgbClr val="1B22B5"/>
                </a:solidFill>
              </a:rPr>
              <a:t>эмбриоида</a:t>
            </a:r>
            <a:r>
              <a:rPr lang="ru-RU" sz="2800" i="1" dirty="0">
                <a:solidFill>
                  <a:srgbClr val="1B22B5"/>
                </a:solidFill>
              </a:rPr>
              <a:t> из микроспоры длится от 3 до 10 недель в зависимости от вида растения. </a:t>
            </a:r>
            <a:endParaRPr lang="ru-RU" sz="2800" i="1" dirty="0" smtClean="0">
              <a:solidFill>
                <a:srgbClr val="1B22B5"/>
              </a:solidFill>
            </a:endParaRPr>
          </a:p>
          <a:p>
            <a:pPr marL="0" indent="447675">
              <a:buNone/>
            </a:pPr>
            <a:r>
              <a:rPr lang="ru-RU" sz="2800" i="1" dirty="0">
                <a:solidFill>
                  <a:srgbClr val="1B22B5"/>
                </a:solidFill>
              </a:rPr>
              <a:t>Далее </a:t>
            </a:r>
            <a:r>
              <a:rPr lang="ru-RU" sz="2800" i="1" dirty="0" err="1">
                <a:solidFill>
                  <a:srgbClr val="1B22B5"/>
                </a:solidFill>
              </a:rPr>
              <a:t>эмбриоид</a:t>
            </a:r>
            <a:r>
              <a:rPr lang="ru-RU" sz="2800" i="1" dirty="0">
                <a:solidFill>
                  <a:srgbClr val="1B22B5"/>
                </a:solidFill>
              </a:rPr>
              <a:t> развивается вполне аналогично </a:t>
            </a:r>
            <a:r>
              <a:rPr lang="ru-RU" sz="2800" i="1" dirty="0" err="1">
                <a:solidFill>
                  <a:srgbClr val="1B22B5"/>
                </a:solidFill>
              </a:rPr>
              <a:t>зиготическому</a:t>
            </a:r>
            <a:r>
              <a:rPr lang="ru-RU" sz="2800" i="1" dirty="0">
                <a:solidFill>
                  <a:srgbClr val="1B22B5"/>
                </a:solidFill>
              </a:rPr>
              <a:t> зародышу</a:t>
            </a:r>
            <a:r>
              <a:rPr lang="ru-RU" sz="2800" i="1" dirty="0" smtClean="0">
                <a:solidFill>
                  <a:srgbClr val="1B22B5"/>
                </a:solidFill>
              </a:rPr>
              <a:t>.</a:t>
            </a:r>
            <a:endParaRPr lang="ru-RU" sz="2800" i="1" dirty="0">
              <a:solidFill>
                <a:srgbClr val="1B22B5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04664"/>
            <a:ext cx="2715766" cy="3515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156176" y="4077072"/>
            <a:ext cx="27157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i="1" dirty="0" smtClean="0">
                <a:solidFill>
                  <a:srgbClr val="C00000"/>
                </a:solidFill>
              </a:rPr>
              <a:t>Формирование </a:t>
            </a:r>
            <a:r>
              <a:rPr lang="ru-RU" sz="2400" i="1" dirty="0" err="1" smtClean="0">
                <a:solidFill>
                  <a:srgbClr val="C00000"/>
                </a:solidFill>
              </a:rPr>
              <a:t>эмбриоидов</a:t>
            </a:r>
            <a:r>
              <a:rPr lang="ru-RU" sz="2400" i="1" dirty="0" smtClean="0">
                <a:solidFill>
                  <a:srgbClr val="C00000"/>
                </a:solidFill>
              </a:rPr>
              <a:t> на пыльниках </a:t>
            </a:r>
            <a:endParaRPr lang="ru-RU" sz="1400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001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rgbClr val="0000CC"/>
                </a:solidFill>
              </a:rPr>
              <a:t>Достаточно новым методом является </a:t>
            </a:r>
            <a:r>
              <a:rPr lang="ru-RU" b="1" i="1" dirty="0">
                <a:solidFill>
                  <a:srgbClr val="0000CC"/>
                </a:solidFill>
              </a:rPr>
              <a:t>метод гибридизации соматических</a:t>
            </a:r>
            <a:r>
              <a:rPr lang="ru-RU" b="1" dirty="0">
                <a:solidFill>
                  <a:srgbClr val="0000CC"/>
                </a:solidFill>
              </a:rPr>
              <a:t> </a:t>
            </a:r>
            <a:r>
              <a:rPr lang="ru-RU" b="1" i="1" dirty="0">
                <a:solidFill>
                  <a:srgbClr val="0000CC"/>
                </a:solidFill>
              </a:rPr>
              <a:t>клеток</a:t>
            </a:r>
            <a:r>
              <a:rPr lang="ru-RU" dirty="0">
                <a:solidFill>
                  <a:srgbClr val="0000CC"/>
                </a:solidFill>
              </a:rPr>
              <a:t>. Этот метод позволяет соединить после специальной обработки несколько соматических клеток организмов, отдаленных в систематическом отношении (человека и моркови, курицы и мыши). Преимущественно ядра при этом не сливаются, а существуют рядом. Клетки не способны к делению. С их помощью создают препараты, которые повышают стойкость к разным инфекциям, раковым заболеваниям.</a:t>
            </a:r>
          </a:p>
        </p:txBody>
      </p:sp>
    </p:spTree>
    <p:extLst>
      <p:ext uri="{BB962C8B-B14F-4D97-AF65-F5344CB8AC3E}">
        <p14:creationId xmlns:p14="http://schemas.microsoft.com/office/powerpoint/2010/main" val="1545563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507288" cy="3744415"/>
          </a:xfrm>
        </p:spPr>
        <p:txBody>
          <a:bodyPr>
            <a:normAutofit fontScale="85000" lnSpcReduction="10000"/>
          </a:bodyPr>
          <a:lstStyle/>
          <a:p>
            <a:pPr marL="0" indent="0" algn="ctr" fontAlgn="base">
              <a:buNone/>
            </a:pPr>
            <a:r>
              <a:rPr lang="ru-RU" b="1" cap="all" dirty="0">
                <a:solidFill>
                  <a:srgbClr val="C00000"/>
                </a:solidFill>
              </a:rPr>
              <a:t>ХРОМОСОМНАЯ ИНЖЕНЕРИЯ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0000CC"/>
                </a:solidFill>
              </a:rPr>
              <a:t>Связана с заменой, добавлением или изъятием хромосом. С помощью хромосомной инженерии возможна замена хромосом со слабыми свойствами одного сорта на хромосомы с лучшими свойствами другого сорта растений </a:t>
            </a:r>
            <a:r>
              <a:rPr lang="ru-RU" i="1" dirty="0">
                <a:solidFill>
                  <a:srgbClr val="0000CC"/>
                </a:solidFill>
              </a:rPr>
              <a:t>(</a:t>
            </a:r>
            <a:r>
              <a:rPr lang="ru-RU" b="1" i="1" dirty="0">
                <a:solidFill>
                  <a:srgbClr val="0000CC"/>
                </a:solidFill>
              </a:rPr>
              <a:t>заменимые линии</a:t>
            </a:r>
            <a:r>
              <a:rPr lang="ru-RU" i="1" dirty="0">
                <a:solidFill>
                  <a:srgbClr val="0000CC"/>
                </a:solidFill>
              </a:rPr>
              <a:t>)</a:t>
            </a:r>
            <a:r>
              <a:rPr lang="ru-RU" dirty="0">
                <a:solidFill>
                  <a:srgbClr val="0000CC"/>
                </a:solidFill>
              </a:rPr>
              <a:t>. Возможно также введение дополнительной пары хромосом с признаками, отсутствующими у первого сорта растений (дополнительные линии).</a:t>
            </a:r>
          </a:p>
          <a:p>
            <a:pPr marL="0" indent="0">
              <a:buNone/>
            </a:pPr>
            <a:endParaRPr lang="ru-RU" dirty="0">
              <a:solidFill>
                <a:srgbClr val="0000CC"/>
              </a:solidFill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4365104"/>
            <a:ext cx="8784976" cy="2376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base">
              <a:buNone/>
            </a:pPr>
            <a:r>
              <a:rPr lang="ru-RU" b="1" cap="all" dirty="0" smtClean="0">
                <a:solidFill>
                  <a:srgbClr val="C00000"/>
                </a:solidFill>
              </a:rPr>
              <a:t>ЭМБРИОНАЛЬНАЯ ИНЖЕНЕРИЯ</a:t>
            </a:r>
          </a:p>
          <a:p>
            <a:pPr marL="0" indent="0" fontAlgn="base">
              <a:buNone/>
            </a:pPr>
            <a:r>
              <a:rPr lang="ru-RU" dirty="0" smtClean="0">
                <a:solidFill>
                  <a:srgbClr val="0000CC"/>
                </a:solidFill>
              </a:rPr>
              <a:t>Искусственные изменения организмов возможны на ранних этапах развития – </a:t>
            </a:r>
            <a:r>
              <a:rPr lang="ru-RU" b="1" i="1" dirty="0" smtClean="0">
                <a:solidFill>
                  <a:srgbClr val="0000CC"/>
                </a:solidFill>
              </a:rPr>
              <a:t>эмбриональная инженерия</a:t>
            </a:r>
            <a:r>
              <a:rPr lang="ru-RU" dirty="0" smtClean="0">
                <a:solidFill>
                  <a:srgbClr val="0000CC"/>
                </a:solidFill>
              </a:rPr>
              <a:t>, основанная на явлении эмбриональной индукции.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9895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1025</Words>
  <Application>Microsoft Office PowerPoint</Application>
  <PresentationFormat>Экран (4:3)</PresentationFormat>
  <Paragraphs>108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Методы биотехнологии в селекции растений</vt:lpstr>
      <vt:lpstr>Презентация PowerPoint</vt:lpstr>
      <vt:lpstr>Одними из современных методов являются методы клеточной, хромосомной и генной инженерии. КЛЕТОЧНАЯ ИНЖЕНЕРИЯ</vt:lpstr>
      <vt:lpstr>Презентация PowerPoint</vt:lpstr>
      <vt:lpstr>Процесс получения гаплоидов методом культуры пыльников </vt:lpstr>
      <vt:lpstr>Презентация PowerPoint</vt:lpstr>
      <vt:lpstr>Презентация PowerPoint</vt:lpstr>
      <vt:lpstr>Презентация PowerPoint</vt:lpstr>
      <vt:lpstr>Презентация PowerPoint</vt:lpstr>
      <vt:lpstr>ГЕНОМНАЯ СЕЛЕКЦИЯ</vt:lpstr>
      <vt:lpstr>Презентация PowerPoint</vt:lpstr>
      <vt:lpstr>ЭФФЕКТЫ ГЕНОМНОЙ СЕЛЕКЦИИ</vt:lpstr>
      <vt:lpstr>Экономическая эффективность</vt:lpstr>
      <vt:lpstr>Слабые стороны геномной селекции</vt:lpstr>
      <vt:lpstr>ДНК-маркеры</vt:lpstr>
      <vt:lpstr>Презентация PowerPoint</vt:lpstr>
      <vt:lpstr>Маркеры на основе ДНК-зондов</vt:lpstr>
      <vt:lpstr>Блот-гибридизация</vt:lpstr>
      <vt:lpstr>Презентация PowerPoint</vt:lpstr>
      <vt:lpstr>Презентация PowerPoint</vt:lpstr>
      <vt:lpstr>ПЦР-маркеры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Картирование генов QTL (Quantitative Trait Loci) и использование их в практической селекции</vt:lpstr>
      <vt:lpstr>Генетическая инженерия </vt:lpstr>
      <vt:lpstr>Основные этапы создания ГМО: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Методы биотехнологии в селекции растений</dc:title>
  <dc:creator>Люба</dc:creator>
  <cp:lastModifiedBy>Люба</cp:lastModifiedBy>
  <cp:revision>19</cp:revision>
  <dcterms:created xsi:type="dcterms:W3CDTF">2019-09-18T12:00:55Z</dcterms:created>
  <dcterms:modified xsi:type="dcterms:W3CDTF">2020-09-15T13:07:15Z</dcterms:modified>
</cp:coreProperties>
</file>